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6" r:id="rId2"/>
    <p:sldId id="267" r:id="rId3"/>
    <p:sldId id="287" r:id="rId4"/>
    <p:sldId id="256" r:id="rId5"/>
    <p:sldId id="270" r:id="rId6"/>
    <p:sldId id="278" r:id="rId7"/>
    <p:sldId id="261" r:id="rId8"/>
    <p:sldId id="268" r:id="rId9"/>
    <p:sldId id="284" r:id="rId10"/>
    <p:sldId id="285" r:id="rId11"/>
    <p:sldId id="286" r:id="rId12"/>
    <p:sldId id="288" r:id="rId13"/>
    <p:sldId id="298" r:id="rId14"/>
    <p:sldId id="300" r:id="rId15"/>
    <p:sldId id="289" r:id="rId16"/>
    <p:sldId id="290" r:id="rId17"/>
    <p:sldId id="291" r:id="rId18"/>
    <p:sldId id="292" r:id="rId19"/>
    <p:sldId id="293" r:id="rId20"/>
    <p:sldId id="269" r:id="rId21"/>
    <p:sldId id="294" r:id="rId22"/>
    <p:sldId id="299" r:id="rId23"/>
    <p:sldId id="295" r:id="rId24"/>
    <p:sldId id="297" r:id="rId25"/>
    <p:sldId id="271" r:id="rId26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8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_rok_programu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_rok_programu_Microsoft_Excel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H_rok_programu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Hárok1!$B$1</c:f>
              <c:strCache>
                <c:ptCount val="1"/>
                <c:pt idx="0">
                  <c:v>A tervezett mobilitások száma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Hárok1!$A$2:$A$5</c:f>
              <c:strCache>
                <c:ptCount val="4"/>
                <c:pt idx="0">
                  <c:v>Tanulmányi mobilitás</c:v>
                </c:pt>
                <c:pt idx="1">
                  <c:v>Szakmai gyakorlat</c:v>
                </c:pt>
                <c:pt idx="2">
                  <c:v>Oktatói mobilitás</c:v>
                </c:pt>
                <c:pt idx="3">
                  <c:v>Képzési mobilitás</c:v>
                </c:pt>
              </c:strCache>
            </c:strRef>
          </c:cat>
          <c:val>
            <c:numRef>
              <c:f>Hárok1!$B$2:$B$5</c:f>
              <c:numCache>
                <c:formatCode>General</c:formatCode>
                <c:ptCount val="4"/>
                <c:pt idx="0">
                  <c:v>29</c:v>
                </c:pt>
                <c:pt idx="1">
                  <c:v>9</c:v>
                </c:pt>
                <c:pt idx="2">
                  <c:v>25</c:v>
                </c:pt>
                <c:pt idx="3">
                  <c:v>5</c:v>
                </c:pt>
              </c:numCache>
            </c:numRef>
          </c:val>
        </c:ser>
        <c:ser>
          <c:idx val="1"/>
          <c:order val="1"/>
          <c:tx>
            <c:strRef>
              <c:f>Hárok1!$C$1</c:f>
              <c:strCache>
                <c:ptCount val="1"/>
                <c:pt idx="0">
                  <c:v>A megvalósított mobilitások száma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Hárok1!$A$2:$A$5</c:f>
              <c:strCache>
                <c:ptCount val="4"/>
                <c:pt idx="0">
                  <c:v>Tanulmányi mobilitás</c:v>
                </c:pt>
                <c:pt idx="1">
                  <c:v>Szakmai gyakorlat</c:v>
                </c:pt>
                <c:pt idx="2">
                  <c:v>Oktatói mobilitás</c:v>
                </c:pt>
                <c:pt idx="3">
                  <c:v>Képzési mobilitás</c:v>
                </c:pt>
              </c:strCache>
            </c:strRef>
          </c:cat>
          <c:val>
            <c:numRef>
              <c:f>Hárok1!$C$2:$C$5</c:f>
              <c:numCache>
                <c:formatCode>General</c:formatCode>
                <c:ptCount val="4"/>
                <c:pt idx="0">
                  <c:v>36</c:v>
                </c:pt>
                <c:pt idx="1">
                  <c:v>12</c:v>
                </c:pt>
                <c:pt idx="2">
                  <c:v>35</c:v>
                </c:pt>
                <c:pt idx="3">
                  <c:v>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61430464"/>
        <c:axId val="161665488"/>
        <c:axId val="0"/>
      </c:bar3DChart>
      <c:catAx>
        <c:axId val="161430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161665488"/>
        <c:crosses val="autoZero"/>
        <c:auto val="1"/>
        <c:lblAlgn val="ctr"/>
        <c:lblOffset val="100"/>
        <c:noMultiLvlLbl val="0"/>
      </c:catAx>
      <c:valAx>
        <c:axId val="161665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1614304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3586223765040123"/>
          <c:y val="0.84116267688954582"/>
          <c:w val="0.61955380577427821"/>
          <c:h val="0.1458032890580994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sk-SK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k-SK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2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u-HU" dirty="0">
                <a:solidFill>
                  <a:schemeClr val="tx1"/>
                </a:solidFill>
              </a:rPr>
              <a:t>Partnerintézmények száma </a:t>
            </a:r>
            <a:r>
              <a:rPr lang="hu-HU" dirty="0" smtClean="0">
                <a:solidFill>
                  <a:srgbClr val="FF0000"/>
                </a:solidFill>
              </a:rPr>
              <a:t>2017   </a:t>
            </a:r>
            <a:r>
              <a:rPr lang="hu-HU" dirty="0" smtClean="0">
                <a:solidFill>
                  <a:schemeClr val="tx1"/>
                </a:solidFill>
              </a:rPr>
              <a:t>                                                   </a:t>
            </a:r>
          </a:p>
          <a:p>
            <a:pPr algn="ctr">
              <a:defRPr sz="2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u-HU" dirty="0" smtClean="0">
                <a:solidFill>
                  <a:schemeClr val="tx1"/>
                </a:solidFill>
              </a:rPr>
              <a:t>14 </a:t>
            </a:r>
            <a:r>
              <a:rPr lang="hu-HU" dirty="0">
                <a:solidFill>
                  <a:schemeClr val="tx1"/>
                </a:solidFill>
              </a:rPr>
              <a:t>ország -  </a:t>
            </a:r>
            <a:r>
              <a:rPr lang="hu-HU" dirty="0" smtClean="0">
                <a:solidFill>
                  <a:schemeClr val="tx1"/>
                </a:solidFill>
              </a:rPr>
              <a:t>54</a:t>
            </a:r>
            <a:r>
              <a:rPr lang="hu-HU" baseline="0" dirty="0" smtClean="0">
                <a:solidFill>
                  <a:schemeClr val="tx1"/>
                </a:solidFill>
              </a:rPr>
              <a:t> </a:t>
            </a:r>
            <a:r>
              <a:rPr lang="hu-HU" dirty="0" smtClean="0">
                <a:solidFill>
                  <a:schemeClr val="tx1"/>
                </a:solidFill>
              </a:rPr>
              <a:t>intézmény </a:t>
            </a:r>
            <a:r>
              <a:rPr lang="hu-HU" dirty="0">
                <a:solidFill>
                  <a:schemeClr val="tx1"/>
                </a:solidFill>
              </a:rPr>
              <a:t>- </a:t>
            </a:r>
            <a:r>
              <a:rPr lang="hu-HU" dirty="0" smtClean="0">
                <a:solidFill>
                  <a:schemeClr val="tx1"/>
                </a:solidFill>
              </a:rPr>
              <a:t>92 </a:t>
            </a:r>
            <a:r>
              <a:rPr lang="hu-HU" dirty="0">
                <a:solidFill>
                  <a:schemeClr val="tx1"/>
                </a:solidFill>
              </a:rPr>
              <a:t>együttműködési megállapodás</a:t>
            </a:r>
          </a:p>
        </c:rich>
      </c:tx>
      <c:layout>
        <c:manualLayout>
          <c:xMode val="edge"/>
          <c:yMode val="edge"/>
          <c:x val="0.31814680686207791"/>
          <c:y val="0.87059211256283264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53505064149886461"/>
          <c:y val="2.9714357501806524E-2"/>
          <c:w val="0.43879275686515562"/>
          <c:h val="0.87916932721670993"/>
        </c:manualLayout>
      </c:layout>
      <c:pieChart>
        <c:varyColors val="1"/>
        <c:ser>
          <c:idx val="0"/>
          <c:order val="0"/>
          <c:tx>
            <c:strRef>
              <c:f>Hárok1!$B$1</c:f>
              <c:strCache>
                <c:ptCount val="1"/>
                <c:pt idx="0">
                  <c:v>Partnerintézmények száma 2017                                                     14 ország -  54 intézmény - 92 együttműködési megállapodás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sk-SK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Hárok1!$A$2:$A$15</c:f>
              <c:strCache>
                <c:ptCount val="14"/>
                <c:pt idx="0">
                  <c:v>Magyarország 24</c:v>
                </c:pt>
                <c:pt idx="1">
                  <c:v>Csehország 9</c:v>
                </c:pt>
                <c:pt idx="2">
                  <c:v>Lengyelország 4</c:v>
                </c:pt>
                <c:pt idx="3">
                  <c:v>Románia 5</c:v>
                </c:pt>
                <c:pt idx="4">
                  <c:v>Dánia 1</c:v>
                </c:pt>
                <c:pt idx="5">
                  <c:v>Horvátország 2</c:v>
                </c:pt>
                <c:pt idx="6">
                  <c:v>Hollandia 1</c:v>
                </c:pt>
                <c:pt idx="7">
                  <c:v>Ausztria 1</c:v>
                </c:pt>
                <c:pt idx="8">
                  <c:v>Törökország 1</c:v>
                </c:pt>
                <c:pt idx="9">
                  <c:v>Olaszország 1</c:v>
                </c:pt>
                <c:pt idx="10">
                  <c:v>Ukrajna 1</c:v>
                </c:pt>
                <c:pt idx="11">
                  <c:v>Németország 2</c:v>
                </c:pt>
                <c:pt idx="12">
                  <c:v>Macedónia 1</c:v>
                </c:pt>
                <c:pt idx="13">
                  <c:v>Azerbajdzsán 1</c:v>
                </c:pt>
              </c:strCache>
            </c:strRef>
          </c:cat>
          <c:val>
            <c:numRef>
              <c:f>Hárok1!$B$2:$B$15</c:f>
              <c:numCache>
                <c:formatCode>General</c:formatCode>
                <c:ptCount val="14"/>
                <c:pt idx="0">
                  <c:v>24</c:v>
                </c:pt>
                <c:pt idx="1">
                  <c:v>9</c:v>
                </c:pt>
                <c:pt idx="2">
                  <c:v>4</c:v>
                </c:pt>
                <c:pt idx="3">
                  <c:v>5</c:v>
                </c:pt>
                <c:pt idx="4">
                  <c:v>1</c:v>
                </c:pt>
                <c:pt idx="5">
                  <c:v>2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2</c:v>
                </c:pt>
                <c:pt idx="12">
                  <c:v>1</c:v>
                </c:pt>
                <c:pt idx="13">
                  <c:v>1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1.3159910756471735E-2"/>
          <c:w val="0.34472885426401101"/>
          <c:h val="0.9633942289192400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legend>
    <c:plotVisOnly val="1"/>
    <c:dispBlanksAs val="gap"/>
    <c:showDLblsOverMax val="0"/>
  </c:chart>
  <c:spPr>
    <a:gradFill>
      <a:gsLst>
        <a:gs pos="34000">
          <a:schemeClr val="bg2">
            <a:tint val="90000"/>
            <a:satMod val="92000"/>
            <a:lumMod val="120000"/>
          </a:schemeClr>
        </a:gs>
        <a:gs pos="6900">
          <a:srgbClr val="FDFDFB"/>
        </a:gs>
        <a:gs pos="100000">
          <a:schemeClr val="bg2">
            <a:shade val="98000"/>
            <a:satMod val="120000"/>
            <a:lumMod val="98000"/>
          </a:schemeClr>
        </a:gs>
      </a:gsLst>
      <a:path path="circle">
        <a:fillToRect l="50000" t="50000" r="100000" b="100000"/>
      </a:path>
    </a:gradFill>
    <a:ln>
      <a:noFill/>
    </a:ln>
    <a:effectLst/>
  </c:spPr>
  <c:txPr>
    <a:bodyPr/>
    <a:lstStyle/>
    <a:p>
      <a:pPr>
        <a:defRPr/>
      </a:pPr>
      <a:endParaRPr lang="sk-SK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k-SK" sz="2800" b="1" dirty="0" smtClean="0">
                <a:solidFill>
                  <a:schemeClr val="tx1"/>
                </a:solidFill>
              </a:rPr>
              <a:t>Erasmus+ mobilitási projektek </a:t>
            </a:r>
            <a:r>
              <a:rPr lang="sk-SK" sz="2800" b="1" baseline="0" dirty="0" smtClean="0">
                <a:solidFill>
                  <a:schemeClr val="tx1"/>
                </a:solidFill>
              </a:rPr>
              <a:t>költségvetéseinek alakulása</a:t>
            </a:r>
            <a:endParaRPr lang="sk-SK" sz="2800" b="1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1402074508885047"/>
          <c:y val="4.4444450925116785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5.9471585103536964E-2"/>
          <c:y val="8.6962975643478518E-2"/>
          <c:w val="0.92351633207001738"/>
          <c:h val="0.7150794692330125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Hárok1!$B$1</c:f>
              <c:strCache>
                <c:ptCount val="1"/>
                <c:pt idx="0">
                  <c:v>K103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6.160711484769598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0823620366557701E-3"/>
                  <c:y val="-5.664435695538058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"/>
                  <c:y val="-6.0254738990959462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0041344885250744E-3"/>
                  <c:y val="-6.5153251676873719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1.1975730888494861E-3"/>
                  <c:y val="-8.538786818314377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8.0647736535601139E-4"/>
                  <c:y val="-9.6977107028288129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1.3033722972461954E-4"/>
                  <c:y val="-0.1182531350247885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0"/>
                  <c:y val="-0.15927209098862649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1.0672358591248667E-3"/>
                  <c:y val="-0.16828142315543884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1.5126177531060147E-5"/>
                  <c:y val="-0.2578356663750364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8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k-SK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-2.0465718199312601E-3"/>
                  <c:y val="-0.2153291046952464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8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k-SK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-2.1921192615063992E-3"/>
                  <c:y val="-0.1150638670166229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8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k-SK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2"/>
              <c:layout>
                <c:manualLayout>
                  <c:x val="-1.0672358591250232E-3"/>
                  <c:y val="-0.31668839311752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8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k-SK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3"/>
              <c:layout>
                <c:manualLayout>
                  <c:x val="-2.1089832890474518E-3"/>
                  <c:y val="-0.36617576059722379"/>
                </c:manualLayout>
              </c:layout>
              <c:tx>
                <c:rich>
                  <a:bodyPr/>
                  <a:lstStyle/>
                  <a:p>
                    <a:r>
                      <a:rPr lang="en-US" sz="2800" dirty="0" smtClean="0"/>
                      <a:t>272</a:t>
                    </a:r>
                    <a:r>
                      <a:rPr lang="en-US" sz="2800" baseline="0" dirty="0" smtClean="0"/>
                      <a:t> 425</a:t>
                    </a:r>
                    <a:endParaRPr lang="en-US" sz="2800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k-SK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Hárok1!$A$2:$A$15</c:f>
              <c:strCache>
                <c:ptCount val="14"/>
                <c:pt idx="0">
                  <c:v>2005/2006</c:v>
                </c:pt>
                <c:pt idx="1">
                  <c:v>2006/2007</c:v>
                </c:pt>
                <c:pt idx="2">
                  <c:v>2007/2008</c:v>
                </c:pt>
                <c:pt idx="3">
                  <c:v>2008/2009</c:v>
                </c:pt>
                <c:pt idx="4">
                  <c:v>2009/2010</c:v>
                </c:pt>
                <c:pt idx="5">
                  <c:v>2010/2011</c:v>
                </c:pt>
                <c:pt idx="6">
                  <c:v>2011/2012</c:v>
                </c:pt>
                <c:pt idx="7">
                  <c:v>2012/2013</c:v>
                </c:pt>
                <c:pt idx="8">
                  <c:v>2013/2014</c:v>
                </c:pt>
                <c:pt idx="9">
                  <c:v>2014-2016</c:v>
                </c:pt>
                <c:pt idx="10">
                  <c:v>2015-2017</c:v>
                </c:pt>
                <c:pt idx="11">
                  <c:v>2016-2018</c:v>
                </c:pt>
                <c:pt idx="12">
                  <c:v>2017-2019</c:v>
                </c:pt>
                <c:pt idx="13">
                  <c:v>2018-2020</c:v>
                </c:pt>
              </c:strCache>
            </c:strRef>
          </c:cat>
          <c:val>
            <c:numRef>
              <c:f>Hárok1!$B$2:$B$15</c:f>
              <c:numCache>
                <c:formatCode>#,##0</c:formatCode>
                <c:ptCount val="14"/>
                <c:pt idx="0">
                  <c:v>13298</c:v>
                </c:pt>
                <c:pt idx="1">
                  <c:v>16942</c:v>
                </c:pt>
                <c:pt idx="2">
                  <c:v>20022</c:v>
                </c:pt>
                <c:pt idx="3">
                  <c:v>22710</c:v>
                </c:pt>
                <c:pt idx="4">
                  <c:v>37460</c:v>
                </c:pt>
                <c:pt idx="5">
                  <c:v>47460</c:v>
                </c:pt>
                <c:pt idx="6">
                  <c:v>63083</c:v>
                </c:pt>
                <c:pt idx="7">
                  <c:v>85137</c:v>
                </c:pt>
                <c:pt idx="8">
                  <c:v>90311</c:v>
                </c:pt>
                <c:pt idx="9">
                  <c:v>135893</c:v>
                </c:pt>
                <c:pt idx="10">
                  <c:v>124017</c:v>
                </c:pt>
                <c:pt idx="11">
                  <c:v>123932</c:v>
                </c:pt>
                <c:pt idx="12">
                  <c:v>193810</c:v>
                </c:pt>
                <c:pt idx="13">
                  <c:v>272425</c:v>
                </c:pt>
              </c:numCache>
            </c:numRef>
          </c:val>
        </c:ser>
        <c:ser>
          <c:idx val="1"/>
          <c:order val="1"/>
          <c:tx>
            <c:strRef>
              <c:f>Hárok1!$C$1</c:f>
              <c:strCache>
                <c:ptCount val="1"/>
                <c:pt idx="0">
                  <c:v>K107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11"/>
              <c:layout>
                <c:manualLayout>
                  <c:x val="9.241332286257564E-4"/>
                  <c:y val="-0.1009222952642601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k-SK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Hárok1!$A$2:$A$15</c:f>
              <c:strCache>
                <c:ptCount val="14"/>
                <c:pt idx="0">
                  <c:v>2005/2006</c:v>
                </c:pt>
                <c:pt idx="1">
                  <c:v>2006/2007</c:v>
                </c:pt>
                <c:pt idx="2">
                  <c:v>2007/2008</c:v>
                </c:pt>
                <c:pt idx="3">
                  <c:v>2008/2009</c:v>
                </c:pt>
                <c:pt idx="4">
                  <c:v>2009/2010</c:v>
                </c:pt>
                <c:pt idx="5">
                  <c:v>2010/2011</c:v>
                </c:pt>
                <c:pt idx="6">
                  <c:v>2011/2012</c:v>
                </c:pt>
                <c:pt idx="7">
                  <c:v>2012/2013</c:v>
                </c:pt>
                <c:pt idx="8">
                  <c:v>2013/2014</c:v>
                </c:pt>
                <c:pt idx="9">
                  <c:v>2014-2016</c:v>
                </c:pt>
                <c:pt idx="10">
                  <c:v>2015-2017</c:v>
                </c:pt>
                <c:pt idx="11">
                  <c:v>2016-2018</c:v>
                </c:pt>
                <c:pt idx="12">
                  <c:v>2017-2019</c:v>
                </c:pt>
                <c:pt idx="13">
                  <c:v>2018-2020</c:v>
                </c:pt>
              </c:strCache>
            </c:strRef>
          </c:cat>
          <c:val>
            <c:numRef>
              <c:f>Hárok1!$C$2:$C$15</c:f>
              <c:numCache>
                <c:formatCode>General</c:formatCode>
                <c:ptCount val="14"/>
                <c:pt idx="11" formatCode="#,##0">
                  <c:v>16440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62647848"/>
        <c:axId val="163069560"/>
      </c:barChart>
      <c:catAx>
        <c:axId val="162647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163069560"/>
        <c:crosses val="autoZero"/>
        <c:auto val="1"/>
        <c:lblAlgn val="ctr"/>
        <c:lblOffset val="100"/>
        <c:noMultiLvlLbl val="0"/>
      </c:catAx>
      <c:valAx>
        <c:axId val="1630695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1626478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sk-SK"/>
        </a:p>
      </c:txPr>
    </c:legend>
    <c:plotVisOnly val="1"/>
    <c:dispBlanksAs val="gap"/>
    <c:showDLblsOverMax val="0"/>
  </c:chart>
  <c:spPr>
    <a:gradFill>
      <a:gsLst>
        <a:gs pos="19000">
          <a:srgbClr val="AAF6A0">
            <a:lumMod val="90000"/>
          </a:srgbClr>
        </a:gs>
        <a:gs pos="75000">
          <a:schemeClr val="bg2">
            <a:shade val="98000"/>
            <a:satMod val="120000"/>
            <a:lumMod val="98000"/>
          </a:schemeClr>
        </a:gs>
      </a:gsLst>
      <a:path path="circle">
        <a:fillToRect l="50000" t="50000" r="100000" b="100000"/>
      </a:path>
    </a:gradFill>
    <a:ln>
      <a:noFill/>
    </a:ln>
    <a:effectLst/>
  </c:spPr>
  <c:txPr>
    <a:bodyPr/>
    <a:lstStyle/>
    <a:p>
      <a:pPr>
        <a:defRPr/>
      </a:pPr>
      <a:endParaRPr lang="sk-SK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0.2128</cdr:x>
      <cdr:y>0.34366</cdr:y>
    </cdr:from>
    <cdr:to>
      <cdr:x>0.28872</cdr:x>
      <cdr:y>0.477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562896" y="2356833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hu-HU" sz="1100" dirty="0"/>
        </a:p>
      </cdr:txBody>
    </cdr:sp>
  </cdr:relSizeAnchor>
  <cdr:relSizeAnchor xmlns:cdr="http://schemas.openxmlformats.org/drawingml/2006/chartDrawing">
    <cdr:from>
      <cdr:x>0.11977</cdr:x>
      <cdr:y>0.24977</cdr:y>
    </cdr:from>
    <cdr:to>
      <cdr:x>0.49831</cdr:x>
      <cdr:y>0.56714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442433" y="1712889"/>
          <a:ext cx="4559121" cy="217652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sk-SK" sz="1800" b="1" dirty="0" smtClean="0"/>
            <a:t>50</a:t>
          </a:r>
          <a:r>
            <a:rPr lang="sk-SK" sz="1800" dirty="0" smtClean="0"/>
            <a:t> tanulmányi  mobilitás: </a:t>
          </a:r>
          <a:r>
            <a:rPr lang="sk-SK" sz="1800" b="1" dirty="0" smtClean="0"/>
            <a:t>105 705 Euró</a:t>
          </a:r>
        </a:p>
        <a:p xmlns:a="http://schemas.openxmlformats.org/drawingml/2006/main">
          <a:r>
            <a:rPr lang="sk-SK" sz="1800" b="1" dirty="0" smtClean="0"/>
            <a:t>30 </a:t>
          </a:r>
          <a:r>
            <a:rPr lang="sk-SK" sz="1800" dirty="0" smtClean="0"/>
            <a:t>szakmai gyakorlat:        </a:t>
          </a:r>
          <a:r>
            <a:rPr lang="sk-SK" sz="1800" b="1" dirty="0" smtClean="0"/>
            <a:t>68 400 Euró</a:t>
          </a:r>
        </a:p>
        <a:p xmlns:a="http://schemas.openxmlformats.org/drawingml/2006/main">
          <a:r>
            <a:rPr lang="sk-SK" sz="1800" b="1" dirty="0" smtClean="0"/>
            <a:t>48</a:t>
          </a:r>
          <a:r>
            <a:rPr lang="sk-SK" sz="1800" dirty="0" smtClean="0"/>
            <a:t> oktatói mobilitás:          </a:t>
          </a:r>
          <a:r>
            <a:rPr lang="sk-SK" sz="1800" b="1" dirty="0" smtClean="0"/>
            <a:t>37 920 Euró</a:t>
          </a:r>
        </a:p>
        <a:p xmlns:a="http://schemas.openxmlformats.org/drawingml/2006/main">
          <a:r>
            <a:rPr lang="sk-SK" sz="1800" b="1" dirty="0" smtClean="0"/>
            <a:t>20</a:t>
          </a:r>
          <a:r>
            <a:rPr lang="sk-SK" sz="1800" dirty="0" smtClean="0"/>
            <a:t> alkalmazotti:                  </a:t>
          </a:r>
          <a:r>
            <a:rPr lang="sk-SK" sz="1800" b="1" dirty="0" smtClean="0"/>
            <a:t>15 800 Euró</a:t>
          </a:r>
        </a:p>
        <a:p xmlns:a="http://schemas.openxmlformats.org/drawingml/2006/main">
          <a:r>
            <a:rPr lang="sk-SK" sz="1800" dirty="0" smtClean="0"/>
            <a:t>Szervezési támogatás:      </a:t>
          </a:r>
          <a:r>
            <a:rPr lang="sk-SK" sz="1800" b="1" dirty="0"/>
            <a:t> </a:t>
          </a:r>
          <a:r>
            <a:rPr lang="sk-SK" sz="1800" b="1" dirty="0" smtClean="0"/>
            <a:t>44 600 Euró</a:t>
          </a:r>
          <a:endParaRPr lang="hu-HU" sz="1800" b="1" dirty="0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 ponu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alebo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10/25/2019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erasmus.ujs.sk/hu/2-uncategorised/234-kollegak-latogatasa-a-gyori-egyetemrol-2017-julius-4.html" TargetMode="External"/><Relationship Id="rId13" Type="http://schemas.openxmlformats.org/officeDocument/2006/relationships/image" Target="../media/image13.jpg"/><Relationship Id="rId3" Type="http://schemas.openxmlformats.org/officeDocument/2006/relationships/hyperlink" Target="http://erasmus.ujs.sk/hu/2-uncategorised/164-2016-os-gilice-golyatabor-2016-szeptember-17.html" TargetMode="External"/><Relationship Id="rId7" Type="http://schemas.openxmlformats.org/officeDocument/2006/relationships/hyperlink" Target="http://erasmus.ujs.sk/hu/2-uncategorised/208-a-selye-janos-egyetem-erasmus-projektzaro-rendezvenye-2017-majus-23-24.html" TargetMode="External"/><Relationship Id="rId12" Type="http://schemas.openxmlformats.org/officeDocument/2006/relationships/image" Target="../media/image12.jpeg"/><Relationship Id="rId2" Type="http://schemas.openxmlformats.org/officeDocument/2006/relationships/hyperlink" Target="http://erasmus.ujs.sk/hu/2-uncategorised/163-elsoeves-hallgatok-beiratkozasa-2016-szeptember-5.html" TargetMode="External"/><Relationship Id="rId16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rasmus.ujs.sk/hu/2-uncategorised/210-jatekok-ejszakaja-2017-aprilis-5.html" TargetMode="External"/><Relationship Id="rId11" Type="http://schemas.openxmlformats.org/officeDocument/2006/relationships/image" Target="../media/image11.jpeg"/><Relationship Id="rId5" Type="http://schemas.openxmlformats.org/officeDocument/2006/relationships/hyperlink" Target="http://erasmus.ujs.sk/hu/2-uncategorised/207-a-selye-janos-egyetem-nyilt-napja-2017-februar-14.html" TargetMode="External"/><Relationship Id="rId15" Type="http://schemas.openxmlformats.org/officeDocument/2006/relationships/image" Target="../media/image15.jpeg"/><Relationship Id="rId10" Type="http://schemas.openxmlformats.org/officeDocument/2006/relationships/image" Target="../media/image10.jpeg"/><Relationship Id="rId4" Type="http://schemas.openxmlformats.org/officeDocument/2006/relationships/hyperlink" Target="http://erasmus.ujs.sk/hu/aktualitasok/175-erasmus-est-halloween-2016.html" TargetMode="External"/><Relationship Id="rId9" Type="http://schemas.openxmlformats.org/officeDocument/2006/relationships/image" Target="../media/image9.jpeg"/><Relationship Id="rId1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1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png"/><Relationship Id="rId4" Type="http://schemas.openxmlformats.org/officeDocument/2006/relationships/image" Target="../media/image8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3.jpeg"/><Relationship Id="rId7" Type="http://schemas.openxmlformats.org/officeDocument/2006/relationships/image" Target="../media/image25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4.JPG"/><Relationship Id="rId4" Type="http://schemas.openxmlformats.org/officeDocument/2006/relationships/image" Target="../media/image8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8.jpg"/><Relationship Id="rId7" Type="http://schemas.openxmlformats.org/officeDocument/2006/relationships/image" Target="../media/image19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3.jpg"/><Relationship Id="rId7" Type="http://schemas.openxmlformats.org/officeDocument/2006/relationships/image" Target="../media/image19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g"/><Relationship Id="rId4" Type="http://schemas.openxmlformats.org/officeDocument/2006/relationships/image" Target="../media/image34.jpg"/><Relationship Id="rId9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/>
          <p:cNvSpPr txBox="1"/>
          <p:nvPr/>
        </p:nvSpPr>
        <p:spPr>
          <a:xfrm>
            <a:off x="1814507" y="4024062"/>
            <a:ext cx="9386887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dirty="0" smtClean="0"/>
              <a:t>ERASMUS CODE: </a:t>
            </a:r>
            <a:r>
              <a:rPr lang="sk-SK" sz="2800" b="1" dirty="0" smtClean="0"/>
              <a:t>SK KOMARNO01</a:t>
            </a:r>
          </a:p>
          <a:p>
            <a:pPr algn="ctr"/>
            <a:r>
              <a:rPr lang="sk-SK" sz="2800" dirty="0" smtClean="0"/>
              <a:t> </a:t>
            </a:r>
          </a:p>
          <a:p>
            <a:pPr algn="ctr"/>
            <a:r>
              <a:rPr lang="sk-SK" sz="2800" b="1" dirty="0" smtClean="0"/>
              <a:t>224223-LA-1-2014-1-SK-E4AKA1-ECHE</a:t>
            </a:r>
            <a:r>
              <a:rPr lang="sk-SK" sz="2800" dirty="0" smtClean="0"/>
              <a:t> </a:t>
            </a:r>
          </a:p>
          <a:p>
            <a:pPr algn="ctr"/>
            <a:endParaRPr lang="sk-SK" sz="2800" dirty="0"/>
          </a:p>
          <a:p>
            <a:pPr algn="ctr"/>
            <a:r>
              <a:rPr lang="sk-SK" sz="2800" dirty="0"/>
              <a:t> Participant </a:t>
            </a:r>
            <a:r>
              <a:rPr lang="sk-SK" sz="2800" dirty="0" err="1"/>
              <a:t>Identification</a:t>
            </a:r>
            <a:r>
              <a:rPr lang="sk-SK" sz="2800" dirty="0"/>
              <a:t> </a:t>
            </a:r>
            <a:r>
              <a:rPr lang="sk-SK" sz="2800" dirty="0" err="1"/>
              <a:t>Code</a:t>
            </a:r>
            <a:r>
              <a:rPr lang="sk-SK" sz="2800" dirty="0"/>
              <a:t> (</a:t>
            </a:r>
            <a:r>
              <a:rPr lang="sk-SK" sz="2800" dirty="0" smtClean="0"/>
              <a:t>PIC:) </a:t>
            </a:r>
            <a:r>
              <a:rPr lang="sk-SK" sz="2800" b="1" dirty="0" smtClean="0"/>
              <a:t>968774406 </a:t>
            </a:r>
            <a:r>
              <a:rPr lang="sk-SK" dirty="0"/>
              <a:t>	</a:t>
            </a:r>
          </a:p>
          <a:p>
            <a:r>
              <a:rPr lang="sk-SK" dirty="0"/>
              <a:t>	</a:t>
            </a:r>
          </a:p>
          <a:p>
            <a:r>
              <a:rPr lang="sk-SK" dirty="0"/>
              <a:t>	</a:t>
            </a:r>
          </a:p>
          <a:p>
            <a:endParaRPr lang="sk-SK" dirty="0"/>
          </a:p>
        </p:txBody>
      </p:sp>
      <p:sp>
        <p:nvSpPr>
          <p:cNvPr id="5" name="BlokTextu 4"/>
          <p:cNvSpPr txBox="1"/>
          <p:nvPr/>
        </p:nvSpPr>
        <p:spPr>
          <a:xfrm>
            <a:off x="1898356" y="2647525"/>
            <a:ext cx="92191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hu-HU" sz="3600" b="1" dirty="0">
                <a:solidFill>
                  <a:srgbClr val="000000"/>
                </a:solidFill>
                <a:latin typeface="Century Gothic" pitchFamily="18"/>
                <a:ea typeface="Microsoft YaHei" pitchFamily="2"/>
                <a:cs typeface="Mangal" pitchFamily="2"/>
              </a:rPr>
              <a:t>ERASMUS+ mobilitási projekt tájékoztató </a:t>
            </a:r>
            <a:endParaRPr lang="hu-HU" sz="3600" b="1" dirty="0" smtClean="0">
              <a:solidFill>
                <a:srgbClr val="000000"/>
              </a:solidFill>
              <a:latin typeface="Century Gothic" pitchFamily="18"/>
              <a:ea typeface="Microsoft YaHei" pitchFamily="2"/>
              <a:cs typeface="Mangal" pitchFamily="2"/>
            </a:endParaRPr>
          </a:p>
          <a:p>
            <a:pPr lvl="0" algn="ctr"/>
            <a:r>
              <a:rPr lang="hu-HU" sz="3600" b="1" dirty="0" smtClean="0">
                <a:solidFill>
                  <a:srgbClr val="000000"/>
                </a:solidFill>
                <a:latin typeface="Century Gothic" pitchFamily="18"/>
                <a:ea typeface="Microsoft YaHei" pitchFamily="2"/>
                <a:cs typeface="Mangal" pitchFamily="2"/>
              </a:rPr>
              <a:t>2017-2019</a:t>
            </a:r>
            <a:endParaRPr lang="hu-HU" sz="3600" b="1" dirty="0">
              <a:solidFill>
                <a:srgbClr val="000000"/>
              </a:solidFill>
              <a:latin typeface="Century Gothic" pitchFamily="18"/>
              <a:ea typeface="Microsoft YaHei" pitchFamily="2"/>
              <a:cs typeface="Mangal" pitchFamily="2"/>
            </a:endParaRPr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10" y="266700"/>
            <a:ext cx="1423989" cy="2146002"/>
          </a:xfrm>
          <a:prstGeom prst="rect">
            <a:avLst/>
          </a:prstGeom>
        </p:spPr>
      </p:pic>
      <p:pic>
        <p:nvPicPr>
          <p:cNvPr id="9" name="Picture 2" descr="images7WZA16L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7580" y="266700"/>
            <a:ext cx="2379918" cy="2018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8498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601" y="293910"/>
            <a:ext cx="9828212" cy="1280890"/>
          </a:xfrm>
        </p:spPr>
        <p:txBody>
          <a:bodyPr>
            <a:normAutofit fontScale="90000"/>
          </a:bodyPr>
          <a:lstStyle/>
          <a:p>
            <a:r>
              <a:rPr lang="sk-SK" b="1" dirty="0" smtClean="0"/>
              <a:t>A 2017-1-SK01-KA103-035159 projekt szakmai és pénzügyi lezárása – 2017. 06. 01 – 2019. 05. 31</a:t>
            </a:r>
            <a:endParaRPr lang="hu-HU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447800"/>
            <a:ext cx="10615612" cy="4311022"/>
          </a:xfrm>
        </p:spPr>
        <p:txBody>
          <a:bodyPr/>
          <a:lstStyle/>
          <a:p>
            <a:r>
              <a:rPr lang="sk-SK" sz="2400" dirty="0">
                <a:solidFill>
                  <a:schemeClr val="tx1"/>
                </a:solidFill>
              </a:rPr>
              <a:t>Beszámoló a projekt teljesítéséről – Rektori értekezlet</a:t>
            </a:r>
          </a:p>
          <a:p>
            <a:r>
              <a:rPr lang="sk-SK" sz="2400" dirty="0">
                <a:solidFill>
                  <a:schemeClr val="tx1"/>
                </a:solidFill>
              </a:rPr>
              <a:t>Július végén a  projekt szakmai és pénzügyi lezárása</a:t>
            </a:r>
          </a:p>
          <a:p>
            <a:r>
              <a:rPr lang="sk-SK" sz="2400" dirty="0">
                <a:solidFill>
                  <a:schemeClr val="tx1"/>
                </a:solidFill>
              </a:rPr>
              <a:t>A statisztikai- és pénzügyi adatok nyilvántartása a Mobility Tool európai web-alapú adatbázisban a projekt kezdetétől a végéig </a:t>
            </a:r>
          </a:p>
          <a:p>
            <a:r>
              <a:rPr lang="sk-SK" sz="2400" dirty="0">
                <a:solidFill>
                  <a:schemeClr val="tx1"/>
                </a:solidFill>
              </a:rPr>
              <a:t>A résztvevők  személyes és pénzügyi adatai, kiutazásai, beszámolói</a:t>
            </a:r>
          </a:p>
          <a:p>
            <a:endParaRPr lang="hu-HU" dirty="0"/>
          </a:p>
        </p:txBody>
      </p:sp>
      <p:pic>
        <p:nvPicPr>
          <p:cNvPr id="4" name="Picture 2" descr="G:\Bez názvu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1" y="293910"/>
            <a:ext cx="9460836" cy="6277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75406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601" y="217710"/>
            <a:ext cx="9802812" cy="1280890"/>
          </a:xfrm>
        </p:spPr>
        <p:txBody>
          <a:bodyPr>
            <a:normAutofit/>
          </a:bodyPr>
          <a:lstStyle/>
          <a:p>
            <a:r>
              <a:rPr lang="sk-SK" sz="3200" b="1" dirty="0" smtClean="0"/>
              <a:t>A szakmai beszámoló elkészítése és rögzítése a Mobility Tool felületén</a:t>
            </a:r>
            <a:endParaRPr lang="hu-HU" sz="3200" b="1" dirty="0"/>
          </a:p>
        </p:txBody>
      </p:sp>
      <p:pic>
        <p:nvPicPr>
          <p:cNvPr id="4" name="Obrázok 1"/>
          <p:cNvPicPr>
            <a:picLocks noGrp="1"/>
          </p:cNvPicPr>
          <p:nvPr>
            <p:ph idx="1"/>
          </p:nvPr>
        </p:nvPicPr>
        <p:blipFill rotWithShape="1">
          <a:blip r:embed="rId2"/>
          <a:srcRect l="865" t="9092" r="1039" b="3390"/>
          <a:stretch/>
        </p:blipFill>
        <p:spPr bwMode="auto">
          <a:xfrm>
            <a:off x="898619" y="1226624"/>
            <a:ext cx="10328857" cy="50742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459791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9473"/>
            <a:ext cx="12192000" cy="698678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2194" y="5194300"/>
            <a:ext cx="7754076" cy="1333500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k-SK" sz="4800" b="1" dirty="0" smtClean="0">
                <a:solidFill>
                  <a:schemeClr val="accent1">
                    <a:lumMod val="75000"/>
                  </a:schemeClr>
                </a:solidFill>
              </a:rPr>
              <a:t>Projekt eredmények</a:t>
            </a:r>
            <a:endParaRPr lang="hu-HU" sz="4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Obrázo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28789"/>
            <a:ext cx="1423989" cy="2146002"/>
          </a:xfrm>
          <a:prstGeom prst="rect">
            <a:avLst/>
          </a:prstGeom>
        </p:spPr>
      </p:pic>
      <p:pic>
        <p:nvPicPr>
          <p:cNvPr id="5" name="Picture 2" descr="images7WZA16L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2719" y="4508880"/>
            <a:ext cx="2379918" cy="2018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19707" y="0"/>
            <a:ext cx="1047293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b="1" dirty="0" smtClean="0"/>
          </a:p>
          <a:p>
            <a:r>
              <a:rPr lang="hu-HU" b="1" dirty="0"/>
              <a:t> </a:t>
            </a:r>
            <a:r>
              <a:rPr lang="hu-HU" b="1" dirty="0" smtClean="0"/>
              <a:t>              </a:t>
            </a:r>
            <a:r>
              <a:rPr lang="hu-HU" sz="2800" b="1" dirty="0" smtClean="0">
                <a:solidFill>
                  <a:schemeClr val="accent1">
                    <a:lumMod val="75000"/>
                  </a:schemeClr>
                </a:solidFill>
              </a:rPr>
              <a:t>A </a:t>
            </a:r>
            <a:r>
              <a:rPr lang="hu-HU" sz="2800" b="1" dirty="0">
                <a:solidFill>
                  <a:schemeClr val="accent1">
                    <a:lumMod val="75000"/>
                  </a:schemeClr>
                </a:solidFill>
              </a:rPr>
              <a:t>projekt záró szakasza – </a:t>
            </a:r>
            <a:endParaRPr lang="hu-HU" sz="28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hu-HU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hu-HU" sz="2800" b="1" dirty="0" smtClean="0">
                <a:solidFill>
                  <a:schemeClr val="accent1">
                    <a:lumMod val="75000"/>
                  </a:schemeClr>
                </a:solidFill>
              </a:rPr>
              <a:t>           elért </a:t>
            </a:r>
            <a:r>
              <a:rPr lang="hu-HU" sz="2800" b="1" dirty="0">
                <a:solidFill>
                  <a:schemeClr val="accent1">
                    <a:lumMod val="75000"/>
                  </a:schemeClr>
                </a:solidFill>
              </a:rPr>
              <a:t>eredmények </a:t>
            </a:r>
            <a:r>
              <a:rPr lang="hu-HU" sz="2800" b="1" dirty="0" smtClean="0">
                <a:solidFill>
                  <a:schemeClr val="accent1">
                    <a:lumMod val="75000"/>
                  </a:schemeClr>
                </a:solidFill>
              </a:rPr>
              <a:t>értékelése</a:t>
            </a:r>
          </a:p>
          <a:p>
            <a:endParaRPr lang="sk-SK" b="1" dirty="0"/>
          </a:p>
          <a:p>
            <a:pPr lvl="0"/>
            <a:endParaRPr lang="sk-SK" dirty="0"/>
          </a:p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sk-SK" dirty="0" smtClean="0"/>
              <a:t>   </a:t>
            </a:r>
          </a:p>
          <a:p>
            <a:pPr marL="685800" lvl="0" indent="-685800">
              <a:buFont typeface="Arial" panose="020B0604020202020204" pitchFamily="34" charset="0"/>
              <a:buChar char="•"/>
            </a:pPr>
            <a:endParaRPr lang="sk-SK" dirty="0"/>
          </a:p>
          <a:p>
            <a:pPr marL="685800" lvl="0" indent="-685800">
              <a:buFont typeface="Arial" panose="020B0604020202020204" pitchFamily="34" charset="0"/>
              <a:buChar char="•"/>
            </a:pPr>
            <a:endParaRPr lang="sk-SK" dirty="0" smtClean="0"/>
          </a:p>
          <a:p>
            <a:pPr marL="685800" lvl="0" indent="-685800">
              <a:buFont typeface="Arial" panose="020B0604020202020204" pitchFamily="34" charset="0"/>
              <a:buChar char="•"/>
            </a:pPr>
            <a:endParaRPr lang="sk-SK" dirty="0"/>
          </a:p>
          <a:p>
            <a:pPr marL="685800" lvl="0" indent="-685800">
              <a:buFont typeface="Arial" panose="020B0604020202020204" pitchFamily="34" charset="0"/>
              <a:buChar char="•"/>
            </a:pPr>
            <a:endParaRPr lang="sk-SK" dirty="0" smtClean="0"/>
          </a:p>
          <a:p>
            <a:pPr marL="685800" lvl="0" indent="-685800">
              <a:buFont typeface="Arial" panose="020B0604020202020204" pitchFamily="34" charset="0"/>
              <a:buChar char="•"/>
            </a:pPr>
            <a:endParaRPr lang="sk-SK" dirty="0"/>
          </a:p>
          <a:p>
            <a:pPr marL="685800" lvl="0" indent="-685800">
              <a:buFont typeface="Arial" panose="020B0604020202020204" pitchFamily="34" charset="0"/>
              <a:buChar char="•"/>
            </a:pPr>
            <a:endParaRPr lang="sk-SK" dirty="0" smtClean="0"/>
          </a:p>
          <a:p>
            <a:pPr lvl="0"/>
            <a:r>
              <a:rPr lang="sk-SK" dirty="0" smtClean="0"/>
              <a:t>                                                  </a:t>
            </a:r>
            <a:r>
              <a:rPr lang="en-US" sz="2200" dirty="0" err="1" smtClean="0"/>
              <a:t>Visszacsatolás</a:t>
            </a:r>
            <a:r>
              <a:rPr lang="en-US" sz="2200" dirty="0" smtClean="0"/>
              <a:t> </a:t>
            </a:r>
            <a:r>
              <a:rPr lang="en-US" sz="2200" dirty="0"/>
              <a:t>a program </a:t>
            </a:r>
            <a:r>
              <a:rPr lang="en-US" sz="2200" dirty="0" err="1"/>
              <a:t>lehetőségeinek</a:t>
            </a:r>
            <a:r>
              <a:rPr lang="en-US" sz="2200" dirty="0"/>
              <a:t> </a:t>
            </a:r>
            <a:r>
              <a:rPr lang="en-US" sz="2200" dirty="0" err="1" smtClean="0"/>
              <a:t>helyes</a:t>
            </a:r>
            <a:r>
              <a:rPr lang="en-US" sz="2200" dirty="0" smtClean="0"/>
              <a:t> </a:t>
            </a:r>
            <a:r>
              <a:rPr lang="sk-SK" sz="2200" dirty="0" smtClean="0"/>
              <a:t>                                                                                                         </a:t>
            </a:r>
          </a:p>
          <a:p>
            <a:pPr lvl="0"/>
            <a:r>
              <a:rPr lang="sk-SK" sz="2200" dirty="0"/>
              <a:t> </a:t>
            </a:r>
            <a:r>
              <a:rPr lang="sk-SK" sz="2200" dirty="0" smtClean="0"/>
              <a:t>                                        </a:t>
            </a:r>
            <a:r>
              <a:rPr lang="en-US" sz="2200" dirty="0" err="1" smtClean="0"/>
              <a:t>használatáról</a:t>
            </a:r>
            <a:r>
              <a:rPr lang="sk-SK" sz="2200" dirty="0" smtClean="0"/>
              <a:t> </a:t>
            </a:r>
            <a:r>
              <a:rPr lang="sk-SK" sz="2200" b="1" dirty="0" smtClean="0">
                <a:solidFill>
                  <a:schemeClr val="accent1">
                    <a:lumMod val="75000"/>
                  </a:schemeClr>
                </a:solidFill>
              </a:rPr>
              <a:t>– kvantitatív és kvalitatív mutatók</a:t>
            </a:r>
          </a:p>
          <a:p>
            <a:pPr lvl="0"/>
            <a:r>
              <a:rPr lang="sk-SK" sz="2200" dirty="0"/>
              <a:t> </a:t>
            </a:r>
            <a:r>
              <a:rPr lang="sk-SK" sz="2200" dirty="0" smtClean="0"/>
              <a:t>                                         </a:t>
            </a:r>
            <a:endParaRPr lang="sk-SK" sz="2200" b="1" dirty="0" smtClean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6246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3327346"/>
              </p:ext>
            </p:extLst>
          </p:nvPr>
        </p:nvGraphicFramePr>
        <p:xfrm>
          <a:off x="1597540" y="1"/>
          <a:ext cx="9633397" cy="79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13419"/>
                <a:gridCol w="4819978"/>
              </a:tblGrid>
              <a:tr h="304800">
                <a:tc gridSpan="2">
                  <a:txBody>
                    <a:bodyPr/>
                    <a:lstStyle/>
                    <a:p>
                      <a:pPr algn="ctr"/>
                      <a:r>
                        <a:rPr lang="sk-SK" sz="2000" dirty="0" smtClean="0"/>
                        <a:t>TERVEZETT ÚJ</a:t>
                      </a:r>
                      <a:r>
                        <a:rPr lang="sk-SK" sz="2000" baseline="0" dirty="0" smtClean="0"/>
                        <a:t> INTÉZMÉNYKÖZI MEGÁLLAPODÁSOK</a:t>
                      </a:r>
                      <a:endParaRPr lang="sk-SK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 dirty="0"/>
                    </a:p>
                  </a:txBody>
                  <a:tcPr/>
                </a:tc>
              </a:tr>
              <a:tr h="304800">
                <a:tc gridSpan="2">
                  <a:txBody>
                    <a:bodyPr/>
                    <a:lstStyle/>
                    <a:p>
                      <a:pPr algn="ctr"/>
                      <a:r>
                        <a:rPr lang="sk-SK" sz="2000" b="1" dirty="0" smtClean="0"/>
                        <a:t>TELJESÍTVE: 17</a:t>
                      </a:r>
                      <a:r>
                        <a:rPr lang="sk-SK" sz="2000" b="1" baseline="0" dirty="0" smtClean="0"/>
                        <a:t>  ÚJ</a:t>
                      </a:r>
                      <a:endParaRPr lang="sk-SK" sz="2000" b="1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Graf 3"/>
          <p:cNvGraphicFramePr/>
          <p:nvPr>
            <p:extLst>
              <p:ext uri="{D42A27DB-BD31-4B8C-83A1-F6EECF244321}">
                <p14:modId xmlns:p14="http://schemas.microsoft.com/office/powerpoint/2010/main" val="612483203"/>
              </p:ext>
            </p:extLst>
          </p:nvPr>
        </p:nvGraphicFramePr>
        <p:xfrm>
          <a:off x="340396" y="792481"/>
          <a:ext cx="11367752" cy="60655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4529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01600" y="114300"/>
            <a:ext cx="12001500" cy="6591300"/>
          </a:xfrm>
        </p:spPr>
        <p:txBody>
          <a:bodyPr/>
          <a:lstStyle/>
          <a:p>
            <a:r>
              <a:rPr lang="sk-SK" b="1" dirty="0" err="1" smtClean="0">
                <a:hlinkClick r:id="rId2"/>
              </a:rPr>
              <a:t>Elsőéves</a:t>
            </a:r>
            <a:r>
              <a:rPr lang="sk-SK" b="1" dirty="0" smtClean="0">
                <a:hlinkClick r:id="rId2"/>
              </a:rPr>
              <a:t> </a:t>
            </a:r>
            <a:r>
              <a:rPr lang="sk-SK" b="1" dirty="0" err="1" smtClean="0">
                <a:hlinkClick r:id="rId2"/>
              </a:rPr>
              <a:t>hallgatók</a:t>
            </a:r>
            <a:r>
              <a:rPr lang="sk-SK" b="1" dirty="0" smtClean="0">
                <a:hlinkClick r:id="rId2"/>
              </a:rPr>
              <a:t> </a:t>
            </a:r>
            <a:r>
              <a:rPr lang="sk-SK" b="1" dirty="0" err="1" smtClean="0">
                <a:hlinkClick r:id="rId2"/>
              </a:rPr>
              <a:t>beiratkozása</a:t>
            </a:r>
            <a:r>
              <a:rPr lang="sk-SK" b="1" dirty="0" smtClean="0">
                <a:hlinkClick r:id="rId2"/>
              </a:rPr>
              <a:t> (2016. </a:t>
            </a:r>
            <a:r>
              <a:rPr lang="sk-SK" b="1" dirty="0" err="1" smtClean="0">
                <a:hlinkClick r:id="rId2"/>
              </a:rPr>
              <a:t>szeptember</a:t>
            </a:r>
            <a:r>
              <a:rPr lang="sk-SK" b="1" dirty="0" smtClean="0">
                <a:hlinkClick r:id="rId2"/>
              </a:rPr>
              <a:t> 5.)</a:t>
            </a:r>
            <a:endParaRPr lang="sk-SK" b="1" dirty="0" smtClean="0"/>
          </a:p>
          <a:p>
            <a:r>
              <a:rPr lang="sk-SK" b="1" dirty="0" smtClean="0">
                <a:hlinkClick r:id="rId3"/>
              </a:rPr>
              <a:t>2016-os </a:t>
            </a:r>
            <a:r>
              <a:rPr lang="sk-SK" b="1" dirty="0" err="1" smtClean="0">
                <a:hlinkClick r:id="rId3"/>
              </a:rPr>
              <a:t>Gilice</a:t>
            </a:r>
            <a:r>
              <a:rPr lang="sk-SK" b="1" dirty="0" smtClean="0">
                <a:hlinkClick r:id="rId3"/>
              </a:rPr>
              <a:t> </a:t>
            </a:r>
            <a:r>
              <a:rPr lang="sk-SK" b="1" dirty="0" err="1" smtClean="0">
                <a:hlinkClick r:id="rId3"/>
              </a:rPr>
              <a:t>gólyatábor</a:t>
            </a:r>
            <a:r>
              <a:rPr lang="sk-SK" b="1" dirty="0" smtClean="0">
                <a:hlinkClick r:id="rId3"/>
              </a:rPr>
              <a:t> (2016. </a:t>
            </a:r>
            <a:r>
              <a:rPr lang="sk-SK" b="1" dirty="0" err="1" smtClean="0">
                <a:hlinkClick r:id="rId3"/>
              </a:rPr>
              <a:t>szeptember</a:t>
            </a:r>
            <a:r>
              <a:rPr lang="sk-SK" b="1" dirty="0" smtClean="0">
                <a:hlinkClick r:id="rId3"/>
              </a:rPr>
              <a:t> 17.)</a:t>
            </a:r>
            <a:endParaRPr lang="sk-SK" b="1" dirty="0" smtClean="0"/>
          </a:p>
          <a:p>
            <a:r>
              <a:rPr lang="sk-SK" b="1" dirty="0" smtClean="0">
                <a:hlinkClick r:id="rId4"/>
              </a:rPr>
              <a:t>Erasmus </a:t>
            </a:r>
            <a:r>
              <a:rPr lang="sk-SK" b="1" dirty="0" err="1" smtClean="0">
                <a:hlinkClick r:id="rId4"/>
              </a:rPr>
              <a:t>Est</a:t>
            </a:r>
            <a:r>
              <a:rPr lang="sk-SK" b="1" dirty="0" smtClean="0">
                <a:hlinkClick r:id="rId4"/>
              </a:rPr>
              <a:t> </a:t>
            </a:r>
            <a:r>
              <a:rPr lang="sk-SK" b="1" dirty="0" err="1" smtClean="0">
                <a:hlinkClick r:id="rId4"/>
              </a:rPr>
              <a:t>Halloween</a:t>
            </a:r>
            <a:r>
              <a:rPr lang="sk-SK" b="1" dirty="0" smtClean="0">
                <a:hlinkClick r:id="rId4"/>
              </a:rPr>
              <a:t> 2016</a:t>
            </a:r>
            <a:endParaRPr lang="sk-SK" b="1" dirty="0" smtClean="0"/>
          </a:p>
          <a:p>
            <a:r>
              <a:rPr lang="sk-SK" b="1" dirty="0" smtClean="0">
                <a:hlinkClick r:id="rId5"/>
              </a:rPr>
              <a:t>A </a:t>
            </a:r>
            <a:r>
              <a:rPr lang="sk-SK" b="1" dirty="0" err="1" smtClean="0">
                <a:hlinkClick r:id="rId5"/>
              </a:rPr>
              <a:t>Selye</a:t>
            </a:r>
            <a:r>
              <a:rPr lang="sk-SK" b="1" dirty="0" smtClean="0">
                <a:hlinkClick r:id="rId5"/>
              </a:rPr>
              <a:t> </a:t>
            </a:r>
            <a:r>
              <a:rPr lang="sk-SK" b="1" dirty="0" err="1" smtClean="0">
                <a:hlinkClick r:id="rId5"/>
              </a:rPr>
              <a:t>János</a:t>
            </a:r>
            <a:r>
              <a:rPr lang="sk-SK" b="1" dirty="0" smtClean="0">
                <a:hlinkClick r:id="rId5"/>
              </a:rPr>
              <a:t> </a:t>
            </a:r>
            <a:r>
              <a:rPr lang="sk-SK" b="1" dirty="0" err="1" smtClean="0">
                <a:hlinkClick r:id="rId5"/>
              </a:rPr>
              <a:t>Egyetem</a:t>
            </a:r>
            <a:r>
              <a:rPr lang="sk-SK" b="1" dirty="0" smtClean="0">
                <a:hlinkClick r:id="rId5"/>
              </a:rPr>
              <a:t> </a:t>
            </a:r>
            <a:r>
              <a:rPr lang="sk-SK" b="1" dirty="0" err="1" smtClean="0">
                <a:hlinkClick r:id="rId5"/>
              </a:rPr>
              <a:t>Nyílt</a:t>
            </a:r>
            <a:r>
              <a:rPr lang="sk-SK" b="1" dirty="0" smtClean="0">
                <a:hlinkClick r:id="rId5"/>
              </a:rPr>
              <a:t> </a:t>
            </a:r>
            <a:r>
              <a:rPr lang="sk-SK" b="1" dirty="0" err="1" smtClean="0">
                <a:hlinkClick r:id="rId5"/>
              </a:rPr>
              <a:t>Napja</a:t>
            </a:r>
            <a:r>
              <a:rPr lang="sk-SK" b="1" dirty="0" smtClean="0">
                <a:hlinkClick r:id="rId5"/>
              </a:rPr>
              <a:t> (2017. február 14.)</a:t>
            </a:r>
            <a:endParaRPr lang="sk-SK" b="1" dirty="0" smtClean="0"/>
          </a:p>
          <a:p>
            <a:r>
              <a:rPr lang="sk-SK" b="1" dirty="0" err="1" smtClean="0">
                <a:hlinkClick r:id="rId6"/>
              </a:rPr>
              <a:t>Játékok</a:t>
            </a:r>
            <a:r>
              <a:rPr lang="sk-SK" b="1" dirty="0" smtClean="0">
                <a:hlinkClick r:id="rId6"/>
              </a:rPr>
              <a:t> </a:t>
            </a:r>
            <a:r>
              <a:rPr lang="sk-SK" b="1" dirty="0" err="1" smtClean="0">
                <a:hlinkClick r:id="rId6"/>
              </a:rPr>
              <a:t>éjszakája</a:t>
            </a:r>
            <a:r>
              <a:rPr lang="sk-SK" b="1" dirty="0" smtClean="0">
                <a:hlinkClick r:id="rId6"/>
              </a:rPr>
              <a:t> (2017. </a:t>
            </a:r>
            <a:r>
              <a:rPr lang="sk-SK" b="1" dirty="0" err="1" smtClean="0">
                <a:hlinkClick r:id="rId6"/>
              </a:rPr>
              <a:t>április</a:t>
            </a:r>
            <a:r>
              <a:rPr lang="sk-SK" b="1" dirty="0" smtClean="0">
                <a:hlinkClick r:id="rId6"/>
              </a:rPr>
              <a:t> 5.)</a:t>
            </a:r>
            <a:endParaRPr lang="sk-SK" b="1" dirty="0" smtClean="0"/>
          </a:p>
          <a:p>
            <a:r>
              <a:rPr lang="sk-SK" b="1" dirty="0" smtClean="0">
                <a:hlinkClick r:id="rId7"/>
              </a:rPr>
              <a:t>A </a:t>
            </a:r>
            <a:r>
              <a:rPr lang="sk-SK" b="1" dirty="0" err="1" smtClean="0">
                <a:hlinkClick r:id="rId7"/>
              </a:rPr>
              <a:t>Selye</a:t>
            </a:r>
            <a:r>
              <a:rPr lang="sk-SK" b="1" dirty="0" smtClean="0">
                <a:hlinkClick r:id="rId7"/>
              </a:rPr>
              <a:t> </a:t>
            </a:r>
            <a:r>
              <a:rPr lang="sk-SK" b="1" dirty="0" err="1" smtClean="0">
                <a:hlinkClick r:id="rId7"/>
              </a:rPr>
              <a:t>János</a:t>
            </a:r>
            <a:r>
              <a:rPr lang="sk-SK" b="1" dirty="0" smtClean="0">
                <a:hlinkClick r:id="rId7"/>
              </a:rPr>
              <a:t> </a:t>
            </a:r>
            <a:r>
              <a:rPr lang="sk-SK" b="1" dirty="0" err="1" smtClean="0">
                <a:hlinkClick r:id="rId7"/>
              </a:rPr>
              <a:t>Egyetem</a:t>
            </a:r>
            <a:r>
              <a:rPr lang="sk-SK" b="1" dirty="0" smtClean="0">
                <a:hlinkClick r:id="rId7"/>
              </a:rPr>
              <a:t> Erasmus+ </a:t>
            </a:r>
            <a:r>
              <a:rPr lang="sk-SK" b="1" dirty="0" err="1" smtClean="0">
                <a:hlinkClick r:id="rId7"/>
              </a:rPr>
              <a:t>projektzáró</a:t>
            </a:r>
            <a:r>
              <a:rPr lang="sk-SK" b="1" dirty="0" smtClean="0">
                <a:hlinkClick r:id="rId7"/>
              </a:rPr>
              <a:t> </a:t>
            </a:r>
          </a:p>
          <a:p>
            <a:pPr marL="0" indent="0">
              <a:buNone/>
            </a:pPr>
            <a:r>
              <a:rPr lang="sk-SK" b="1" dirty="0">
                <a:hlinkClick r:id="rId7"/>
              </a:rPr>
              <a:t> </a:t>
            </a:r>
            <a:r>
              <a:rPr lang="sk-SK" b="1" dirty="0" smtClean="0">
                <a:hlinkClick r:id="rId7"/>
              </a:rPr>
              <a:t>  </a:t>
            </a:r>
            <a:r>
              <a:rPr lang="sk-SK" b="1" dirty="0" err="1" smtClean="0">
                <a:hlinkClick r:id="rId7"/>
              </a:rPr>
              <a:t>rendezvénye</a:t>
            </a:r>
            <a:r>
              <a:rPr lang="sk-SK" b="1" dirty="0" smtClean="0">
                <a:hlinkClick r:id="rId7"/>
              </a:rPr>
              <a:t> (2017. </a:t>
            </a:r>
            <a:r>
              <a:rPr lang="sk-SK" b="1" dirty="0" err="1" smtClean="0">
                <a:hlinkClick r:id="rId7"/>
              </a:rPr>
              <a:t>május</a:t>
            </a:r>
            <a:r>
              <a:rPr lang="sk-SK" b="1" dirty="0" smtClean="0">
                <a:hlinkClick r:id="rId7"/>
              </a:rPr>
              <a:t> 23-24.)</a:t>
            </a:r>
            <a:endParaRPr lang="sk-SK" b="1" dirty="0" smtClean="0"/>
          </a:p>
          <a:p>
            <a:r>
              <a:rPr lang="sk-SK" b="1" dirty="0" err="1" smtClean="0">
                <a:hlinkClick r:id="rId8"/>
              </a:rPr>
              <a:t>Kollégák</a:t>
            </a:r>
            <a:r>
              <a:rPr lang="sk-SK" b="1" dirty="0" smtClean="0">
                <a:hlinkClick r:id="rId8"/>
              </a:rPr>
              <a:t> </a:t>
            </a:r>
            <a:r>
              <a:rPr lang="sk-SK" b="1" dirty="0" err="1" smtClean="0">
                <a:hlinkClick r:id="rId8"/>
              </a:rPr>
              <a:t>látogatása</a:t>
            </a:r>
            <a:r>
              <a:rPr lang="sk-SK" b="1" dirty="0" smtClean="0">
                <a:hlinkClick r:id="rId8"/>
              </a:rPr>
              <a:t> a </a:t>
            </a:r>
            <a:r>
              <a:rPr lang="sk-SK" b="1" dirty="0" err="1" smtClean="0">
                <a:hlinkClick r:id="rId8"/>
              </a:rPr>
              <a:t>győri</a:t>
            </a:r>
            <a:r>
              <a:rPr lang="sk-SK" b="1" dirty="0" smtClean="0">
                <a:hlinkClick r:id="rId8"/>
              </a:rPr>
              <a:t> </a:t>
            </a:r>
          </a:p>
          <a:p>
            <a:pPr marL="0" indent="0">
              <a:buNone/>
            </a:pPr>
            <a:r>
              <a:rPr lang="sk-SK" b="1" dirty="0">
                <a:hlinkClick r:id="rId8"/>
              </a:rPr>
              <a:t> </a:t>
            </a:r>
            <a:r>
              <a:rPr lang="sk-SK" b="1" dirty="0" smtClean="0">
                <a:hlinkClick r:id="rId8"/>
              </a:rPr>
              <a:t>  </a:t>
            </a:r>
            <a:r>
              <a:rPr lang="sk-SK" b="1" dirty="0" err="1" smtClean="0">
                <a:hlinkClick r:id="rId8"/>
              </a:rPr>
              <a:t>egyetemről</a:t>
            </a:r>
            <a:r>
              <a:rPr lang="sk-SK" b="1" dirty="0" smtClean="0">
                <a:hlinkClick r:id="rId8"/>
              </a:rPr>
              <a:t> (2017. </a:t>
            </a:r>
            <a:r>
              <a:rPr lang="sk-SK" b="1" dirty="0" err="1" smtClean="0">
                <a:hlinkClick r:id="rId8"/>
              </a:rPr>
              <a:t>július</a:t>
            </a:r>
            <a:r>
              <a:rPr lang="sk-SK" b="1" dirty="0" smtClean="0">
                <a:hlinkClick r:id="rId8"/>
              </a:rPr>
              <a:t> 4.)</a:t>
            </a:r>
            <a:endParaRPr lang="sk-SK" b="1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411" y="203200"/>
            <a:ext cx="3273778" cy="1841500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411" y="1616869"/>
            <a:ext cx="3187700" cy="1793081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900" y="3139383"/>
            <a:ext cx="4013200" cy="2257425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977" y="4911576"/>
            <a:ext cx="3569323" cy="2007745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0" y="4520070"/>
            <a:ext cx="3390900" cy="2261730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925" y="4857750"/>
            <a:ext cx="2886075" cy="1924050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46700"/>
            <a:ext cx="2686755" cy="1511300"/>
          </a:xfrm>
          <a:prstGeom prst="rect">
            <a:avLst/>
          </a:prstGeom>
        </p:spPr>
      </p:pic>
      <p:pic>
        <p:nvPicPr>
          <p:cNvPr id="12" name="Obrázok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100" y="3468538"/>
            <a:ext cx="2565400" cy="144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8700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/>
          <p:cNvSpPr txBox="1"/>
          <p:nvPr/>
        </p:nvSpPr>
        <p:spPr>
          <a:xfrm>
            <a:off x="1053976" y="64396"/>
            <a:ext cx="56538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b="1" dirty="0" smtClean="0"/>
              <a:t>Tájékoztató előadás az elsőéves hallgatók beiratkozásán és a </a:t>
            </a:r>
          </a:p>
          <a:p>
            <a:pPr algn="ctr"/>
            <a:r>
              <a:rPr lang="sk-SK" sz="2400" b="1" dirty="0" smtClean="0"/>
              <a:t>karokon</a:t>
            </a:r>
            <a:endParaRPr lang="sk-SK" sz="2400" b="1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67" y="2953816"/>
            <a:ext cx="6807443" cy="3829187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052" y="64396"/>
            <a:ext cx="4876800" cy="2743200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611" y="2743199"/>
            <a:ext cx="4827242" cy="3627679"/>
          </a:xfrm>
          <a:prstGeom prst="rect">
            <a:avLst/>
          </a:prstGeom>
        </p:spPr>
      </p:pic>
      <p:sp>
        <p:nvSpPr>
          <p:cNvPr id="8" name="BlokTextu 7"/>
          <p:cNvSpPr txBox="1"/>
          <p:nvPr/>
        </p:nvSpPr>
        <p:spPr>
          <a:xfrm>
            <a:off x="831646" y="1232528"/>
            <a:ext cx="5876155" cy="1107996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sz="2200" b="1" dirty="0" smtClean="0"/>
              <a:t>TELJESÍTVE!</a:t>
            </a:r>
          </a:p>
          <a:p>
            <a:pPr algn="ctr"/>
            <a:r>
              <a:rPr lang="sk-SK" sz="2200" b="1" dirty="0" smtClean="0"/>
              <a:t>Visszaigazolás – jelenléti ívek és fotók alapján</a:t>
            </a:r>
            <a:endParaRPr lang="sk-SK" sz="2200" b="1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9787" y="4557038"/>
            <a:ext cx="1592686" cy="1347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Obrázok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2" t="51030" b="16764"/>
          <a:stretch/>
        </p:blipFill>
        <p:spPr bwMode="auto">
          <a:xfrm>
            <a:off x="2234639" y="2340524"/>
            <a:ext cx="5284531" cy="1165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G:\Képek Erasmus Játékok éjszakája, Erasmus est\Erasmus est\20160314_182543.jpg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8" r="22325" b="33743"/>
          <a:stretch/>
        </p:blipFill>
        <p:spPr bwMode="auto">
          <a:xfrm>
            <a:off x="7284611" y="5958754"/>
            <a:ext cx="4804027" cy="82424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7786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/>
          <p:cNvSpPr txBox="1"/>
          <p:nvPr/>
        </p:nvSpPr>
        <p:spPr>
          <a:xfrm>
            <a:off x="1815921" y="237186"/>
            <a:ext cx="36165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b="1" dirty="0" err="1" smtClean="0"/>
              <a:t>Gólyatáborban</a:t>
            </a:r>
            <a:r>
              <a:rPr lang="sk-SK" sz="2400" b="1" dirty="0" smtClean="0"/>
              <a:t> </a:t>
            </a:r>
            <a:r>
              <a:rPr lang="sk-SK" sz="2400" b="1" dirty="0" err="1" smtClean="0"/>
              <a:t>és</a:t>
            </a:r>
            <a:r>
              <a:rPr lang="sk-SK" sz="2400" b="1" dirty="0" smtClean="0"/>
              <a:t> </a:t>
            </a:r>
          </a:p>
          <a:p>
            <a:pPr algn="ctr"/>
            <a:r>
              <a:rPr lang="sk-SK" sz="2400" b="1" dirty="0" smtClean="0"/>
              <a:t>a SJE Nyílt napján</a:t>
            </a:r>
            <a:endParaRPr lang="sk-SK" sz="2400" b="1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76" y="2578552"/>
            <a:ext cx="6630552" cy="3976793"/>
          </a:xfrm>
          <a:prstGeom prst="rect">
            <a:avLst/>
          </a:prstGeom>
        </p:spPr>
      </p:pic>
      <p:sp>
        <p:nvSpPr>
          <p:cNvPr id="9" name="BlokTextu 8"/>
          <p:cNvSpPr txBox="1"/>
          <p:nvPr/>
        </p:nvSpPr>
        <p:spPr>
          <a:xfrm>
            <a:off x="605307" y="1357639"/>
            <a:ext cx="6386121" cy="1015663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sz="2000" b="1" dirty="0" smtClean="0"/>
              <a:t>TELJESÍTVE!</a:t>
            </a:r>
          </a:p>
          <a:p>
            <a:pPr algn="ctr"/>
            <a:r>
              <a:rPr lang="sk-SK" sz="2000" b="1" dirty="0"/>
              <a:t>S</a:t>
            </a:r>
            <a:r>
              <a:rPr lang="sk-SK" sz="2000" b="1" dirty="0" smtClean="0"/>
              <a:t>zórólapok ajándéktárgyak osztása </a:t>
            </a:r>
            <a:r>
              <a:rPr lang="sk-SK" sz="2000" b="1" dirty="0"/>
              <a:t>Visszaigazolás – fotók </a:t>
            </a:r>
            <a:r>
              <a:rPr lang="sk-SK" sz="2000" b="1" dirty="0" smtClean="0"/>
              <a:t>alapján</a:t>
            </a:r>
            <a:endParaRPr lang="sk-SK" sz="2000" b="1" dirty="0"/>
          </a:p>
        </p:txBody>
      </p:sp>
      <p:pic>
        <p:nvPicPr>
          <p:cNvPr id="10" name="Obrázok 9" descr="C:\Users\kinczera\Desktop\Beszámolók_Fotók\FOTÓK\Fotók\NyiltNap2016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9393" r="29308" b="6630"/>
          <a:stretch/>
        </p:blipFill>
        <p:spPr bwMode="auto">
          <a:xfrm>
            <a:off x="6722772" y="4365938"/>
            <a:ext cx="3101662" cy="21894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868" y="2"/>
            <a:ext cx="4735132" cy="4275784"/>
          </a:xfrm>
          <a:prstGeom prst="rect">
            <a:avLst/>
          </a:prstGeom>
        </p:spPr>
      </p:pic>
      <p:pic>
        <p:nvPicPr>
          <p:cNvPr id="11" name="Obrázo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237" y="5383369"/>
            <a:ext cx="2586763" cy="1171976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981" y="-1"/>
            <a:ext cx="1456492" cy="1232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 descr="G:\Képek Erasmus Játékok éjszakája, Erasmus est\20160406_221124.jpg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9" t="3280" r="20480" b="30791"/>
          <a:stretch/>
        </p:blipFill>
        <p:spPr bwMode="auto">
          <a:xfrm>
            <a:off x="5296249" y="2491177"/>
            <a:ext cx="3080385" cy="18815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043" y="3760633"/>
            <a:ext cx="3006957" cy="173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73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/>
          <p:cNvSpPr txBox="1"/>
          <p:nvPr/>
        </p:nvSpPr>
        <p:spPr>
          <a:xfrm>
            <a:off x="2822967" y="378165"/>
            <a:ext cx="55660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b="1" dirty="0" err="1" smtClean="0"/>
              <a:t>Egyetemi</a:t>
            </a:r>
            <a:r>
              <a:rPr lang="sk-SK" sz="2400" b="1" dirty="0" smtClean="0"/>
              <a:t> napokon</a:t>
            </a:r>
          </a:p>
          <a:p>
            <a:pPr algn="ctr"/>
            <a:r>
              <a:rPr lang="sk-SK" sz="2400" b="1" dirty="0" err="1" smtClean="0"/>
              <a:t>Játékok</a:t>
            </a:r>
            <a:r>
              <a:rPr lang="sk-SK" sz="2400" b="1" dirty="0" smtClean="0"/>
              <a:t> </a:t>
            </a:r>
            <a:r>
              <a:rPr lang="sk-SK" sz="2400" b="1" dirty="0" err="1" smtClean="0"/>
              <a:t>éjszakáján</a:t>
            </a:r>
            <a:endParaRPr lang="sk-SK" sz="2400" b="1" dirty="0" smtClean="0"/>
          </a:p>
          <a:p>
            <a:pPr algn="ctr"/>
            <a:r>
              <a:rPr lang="sk-SK" sz="2400" b="1" dirty="0" smtClean="0"/>
              <a:t>Erasmus+ esteken </a:t>
            </a: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350" y="2952052"/>
            <a:ext cx="6972650" cy="3905947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630" y="5273029"/>
            <a:ext cx="2701365" cy="1519518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11" y="4008694"/>
            <a:ext cx="5042538" cy="2836427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391" y="43314"/>
            <a:ext cx="4771609" cy="2908739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11" y="43314"/>
            <a:ext cx="3686682" cy="4199620"/>
          </a:xfrm>
          <a:prstGeom prst="rect">
            <a:avLst/>
          </a:prstGeom>
        </p:spPr>
      </p:pic>
      <p:sp>
        <p:nvSpPr>
          <p:cNvPr id="10" name="BlokTextu 9"/>
          <p:cNvSpPr txBox="1"/>
          <p:nvPr/>
        </p:nvSpPr>
        <p:spPr>
          <a:xfrm>
            <a:off x="2698081" y="1922284"/>
            <a:ext cx="4722310" cy="1015663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sz="2000" b="1" dirty="0" smtClean="0"/>
              <a:t>TELJESÍTVE!</a:t>
            </a:r>
          </a:p>
          <a:p>
            <a:pPr algn="ctr"/>
            <a:r>
              <a:rPr lang="sk-SK" sz="2000" b="1" dirty="0" smtClean="0"/>
              <a:t>Visszaigazolás – fotók, </a:t>
            </a:r>
          </a:p>
          <a:p>
            <a:pPr algn="ctr"/>
            <a:r>
              <a:rPr lang="sk-SK" sz="2000" b="1" dirty="0" smtClean="0"/>
              <a:t>kérdőivek alapján</a:t>
            </a:r>
            <a:endParaRPr lang="sk-SK" sz="20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9313" y="2564260"/>
            <a:ext cx="1592686" cy="1347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 descr="G:\Képek Erasmus Játékok éjszakája, Erasmus est\20160406_220745_Richtone(HDR).jpg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8" t="13214" r="33921" b="28354"/>
          <a:stretch/>
        </p:blipFill>
        <p:spPr bwMode="auto">
          <a:xfrm>
            <a:off x="3830893" y="2937947"/>
            <a:ext cx="1828800" cy="168556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796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/>
          <p:cNvSpPr txBox="1"/>
          <p:nvPr/>
        </p:nvSpPr>
        <p:spPr>
          <a:xfrm>
            <a:off x="1729525" y="224310"/>
            <a:ext cx="8525421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000" b="1" dirty="0" smtClean="0"/>
              <a:t>PROPAGÁCIÓS  ANYAGOK</a:t>
            </a:r>
          </a:p>
          <a:p>
            <a:endParaRPr lang="sk-SK" sz="1600" b="1" dirty="0" smtClean="0"/>
          </a:p>
          <a:p>
            <a:r>
              <a:rPr lang="sk-SK" sz="2800" b="1" dirty="0"/>
              <a:t>6</a:t>
            </a:r>
            <a:r>
              <a:rPr lang="sk-SK" sz="2800" b="1" dirty="0" smtClean="0"/>
              <a:t>00 		Erasmus+ tájékoztat´´p</a:t>
            </a:r>
          </a:p>
          <a:p>
            <a:r>
              <a:rPr lang="sk-SK" sz="2800" b="1" dirty="0" smtClean="0"/>
              <a:t>1000 		jegyzettömb</a:t>
            </a:r>
          </a:p>
          <a:p>
            <a:r>
              <a:rPr lang="sk-SK" sz="2800" b="1" dirty="0"/>
              <a:t>3</a:t>
            </a:r>
            <a:r>
              <a:rPr lang="sk-SK" sz="2800" b="1" dirty="0" smtClean="0"/>
              <a:t>00 		stressz-csillag</a:t>
            </a:r>
          </a:p>
          <a:p>
            <a:r>
              <a:rPr lang="sk-SK" sz="2800" b="1" dirty="0" smtClean="0"/>
              <a:t>1000   	toll</a:t>
            </a:r>
          </a:p>
          <a:p>
            <a:pPr marL="514350" indent="-514350">
              <a:buAutoNum type="arabicPlain" startAt="400"/>
            </a:pPr>
            <a:r>
              <a:rPr lang="sk-SK" sz="2800" b="1" dirty="0" smtClean="0"/>
              <a:t>        egyéb</a:t>
            </a:r>
          </a:p>
          <a:p>
            <a:r>
              <a:rPr lang="sk-SK" sz="2800" b="1" dirty="0" smtClean="0"/>
              <a:t>Erasmus roll-up</a:t>
            </a: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135" y="1515251"/>
            <a:ext cx="5507864" cy="3996550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511" y="4165601"/>
            <a:ext cx="4786489" cy="2692400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25" y="3716580"/>
            <a:ext cx="3124200" cy="1757362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184" y="5215944"/>
            <a:ext cx="2872087" cy="1642057"/>
          </a:xfrm>
          <a:prstGeom prst="rect">
            <a:avLst/>
          </a:prstGeom>
        </p:spPr>
      </p:pic>
      <p:pic>
        <p:nvPicPr>
          <p:cNvPr id="9" name="Obrázok 8" descr="C:\Users\kinczera\Desktop\Beszámolók_Fotók\FOTÓK\NyiltnapFotók\Erasmus_NyiltNap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2714" y="748466"/>
            <a:ext cx="3029285" cy="1993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73" y="12879"/>
            <a:ext cx="1592686" cy="1347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BlokTextu 7"/>
          <p:cNvSpPr txBox="1"/>
          <p:nvPr/>
        </p:nvSpPr>
        <p:spPr>
          <a:xfrm>
            <a:off x="6324264" y="766645"/>
            <a:ext cx="2838449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sz="2800" b="1" dirty="0" smtClean="0"/>
              <a:t>TELJESÍTVE!</a:t>
            </a:r>
          </a:p>
        </p:txBody>
      </p:sp>
      <p:pic>
        <p:nvPicPr>
          <p:cNvPr id="12" name="Obrázok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2403" y="5202708"/>
            <a:ext cx="3319595" cy="1655293"/>
          </a:xfrm>
          <a:prstGeom prst="rect">
            <a:avLst/>
          </a:prstGeom>
        </p:spPr>
      </p:pic>
      <p:pic>
        <p:nvPicPr>
          <p:cNvPr id="14" name="Picture 13" descr="G:\Képek Erasmus Játékok éjszakája, Erasmus est\20160406_213238.jpg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25" y="5473942"/>
            <a:ext cx="2428541" cy="13461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0525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1328098" y="2382591"/>
            <a:ext cx="9491729" cy="4056846"/>
          </a:xfrm>
        </p:spPr>
        <p:txBody>
          <a:bodyPr>
            <a:normAutofit fontScale="32500" lnSpcReduction="20000"/>
          </a:bodyPr>
          <a:lstStyle/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sk-SK" sz="9600" dirty="0" smtClean="0">
                <a:solidFill>
                  <a:schemeClr val="tx1"/>
                </a:solidFill>
              </a:rPr>
              <a:t>Eredmények </a:t>
            </a:r>
            <a:r>
              <a:rPr lang="sk-SK" sz="9600" dirty="0">
                <a:solidFill>
                  <a:schemeClr val="tx1"/>
                </a:solidFill>
              </a:rPr>
              <a:t>terjesztése – a SJE</a:t>
            </a:r>
            <a:r>
              <a:rPr lang="sk-SK" sz="9600" dirty="0"/>
              <a:t> </a:t>
            </a:r>
            <a:r>
              <a:rPr lang="sk-SK" sz="9600" dirty="0">
                <a:solidFill>
                  <a:schemeClr val="tx1"/>
                </a:solidFill>
              </a:rPr>
              <a:t>Erasmus+ weboldalon a projekttel kapcsolatos információk folyamatos közzététele,</a:t>
            </a:r>
          </a:p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sk-SK" sz="9600" dirty="0">
                <a:solidFill>
                  <a:schemeClr val="tx1"/>
                </a:solidFill>
              </a:rPr>
              <a:t>Eredmények hasznosítása </a:t>
            </a:r>
            <a:r>
              <a:rPr lang="hu-HU" sz="9600" dirty="0">
                <a:solidFill>
                  <a:schemeClr val="tx1"/>
                </a:solidFill>
              </a:rPr>
              <a:t> </a:t>
            </a:r>
            <a:r>
              <a:rPr lang="sk-SK" sz="9600" dirty="0">
                <a:solidFill>
                  <a:schemeClr val="tx1"/>
                </a:solidFill>
              </a:rPr>
              <a:t>SJE éves jelentésében, újságokban, kiadványokban </a:t>
            </a:r>
            <a:endParaRPr lang="sk-SK" sz="9600" dirty="0" smtClean="0">
              <a:solidFill>
                <a:schemeClr val="tx1"/>
              </a:solidFill>
            </a:endParaRPr>
          </a:p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sk-SK" sz="9600" dirty="0">
                <a:solidFill>
                  <a:schemeClr val="tx1"/>
                </a:solidFill>
              </a:rPr>
              <a:t>Projektzáró rendezvény </a:t>
            </a:r>
            <a:r>
              <a:rPr lang="sk-SK" sz="9600" dirty="0" smtClean="0">
                <a:solidFill>
                  <a:schemeClr val="tx1"/>
                </a:solidFill>
              </a:rPr>
              <a:t>– a disszemináció szempontából lényegi tevékenység</a:t>
            </a:r>
            <a:endParaRPr lang="sk-SK" sz="4800" dirty="0">
              <a:solidFill>
                <a:schemeClr val="tx1"/>
              </a:solidFill>
            </a:endParaRPr>
          </a:p>
          <a:p>
            <a:endParaRPr lang="hu-HU" sz="4800" dirty="0">
              <a:solidFill>
                <a:schemeClr val="tx1"/>
              </a:solidFill>
            </a:endParaRPr>
          </a:p>
          <a:p>
            <a:pPr marL="685800" indent="-685800" algn="just">
              <a:buFont typeface="Arial" panose="020B0604020202020204" pitchFamily="34" charset="0"/>
              <a:buChar char="•"/>
            </a:pPr>
            <a:endParaRPr lang="sk-SK" sz="4600" dirty="0" smtClean="0">
              <a:solidFill>
                <a:schemeClr val="tx1"/>
              </a:solidFill>
            </a:endParaRPr>
          </a:p>
          <a:p>
            <a:pPr marL="457200" indent="-457200" fontAlgn="auto">
              <a:buFont typeface="Arial" panose="020B0604020202020204" pitchFamily="34" charset="0"/>
              <a:buChar char="•"/>
            </a:pPr>
            <a:endParaRPr lang="sk-SK" sz="4500" dirty="0">
              <a:solidFill>
                <a:schemeClr val="tx1"/>
              </a:solidFill>
            </a:endParaRPr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11" y="266700"/>
            <a:ext cx="1156180" cy="1742404"/>
          </a:xfrm>
          <a:prstGeom prst="rect">
            <a:avLst/>
          </a:prstGeom>
        </p:spPr>
      </p:pic>
      <p:pic>
        <p:nvPicPr>
          <p:cNvPr id="7" name="Picture 2" descr="images7WZA16L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3538" y="266700"/>
            <a:ext cx="2053959" cy="1742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97994" y="660848"/>
            <a:ext cx="688161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800" b="1" dirty="0" smtClean="0"/>
              <a:t>A projekt záró szakasza - eredmények terjesztése </a:t>
            </a:r>
            <a:r>
              <a:rPr lang="hu-HU" sz="2800" b="1" dirty="0"/>
              <a:t>– DISSZEMINÁCIÓ</a:t>
            </a:r>
            <a:endParaRPr lang="hu-HU" sz="2800" dirty="0"/>
          </a:p>
        </p:txBody>
      </p:sp>
      <p:pic>
        <p:nvPicPr>
          <p:cNvPr id="8" name="Zástupný symbol obsahu 3"/>
          <p:cNvPicPr>
            <a:picLocks noChangeAspect="1"/>
          </p:cNvPicPr>
          <p:nvPr/>
        </p:nvPicPr>
        <p:blipFill rotWithShape="1">
          <a:blip r:embed="rId4"/>
          <a:srcRect l="13857" r="22346" b="17452"/>
          <a:stretch/>
        </p:blipFill>
        <p:spPr>
          <a:xfrm>
            <a:off x="2197994" y="266700"/>
            <a:ext cx="10251771" cy="659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25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type="subTitle" idx="1"/>
          </p:nvPr>
        </p:nvSpPr>
        <p:spPr>
          <a:xfrm>
            <a:off x="762000" y="177801"/>
            <a:ext cx="10541000" cy="5918199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sz="2800" b="1" dirty="0">
                <a:solidFill>
                  <a:srgbClr val="000000"/>
                </a:solidFill>
              </a:rPr>
              <a:t>MOBILITÁSI PROJEKTEK </a:t>
            </a:r>
            <a:endParaRPr lang="sk-SK" sz="2800" b="1" dirty="0" smtClean="0">
              <a:solidFill>
                <a:srgbClr val="000000"/>
              </a:solidFill>
            </a:endParaRPr>
          </a:p>
          <a:p>
            <a:pPr algn="ctr"/>
            <a:endParaRPr lang="sk-SK" b="1" dirty="0" smtClean="0">
              <a:solidFill>
                <a:srgbClr val="000000"/>
              </a:solidFill>
            </a:endParaRPr>
          </a:p>
          <a:p>
            <a:pPr algn="ctr"/>
            <a:r>
              <a:rPr lang="en-US" sz="3000" dirty="0" smtClean="0">
                <a:solidFill>
                  <a:srgbClr val="000000"/>
                </a:solidFill>
              </a:rPr>
              <a:t>KA1  PÁLYÁZATI KATEGÓRIA: EGYÉNI MOBILITÁS</a:t>
            </a:r>
            <a:r>
              <a:rPr lang="en-US" sz="3000" dirty="0">
                <a:solidFill>
                  <a:srgbClr val="000000"/>
                </a:solidFill>
              </a:rPr>
              <a:t/>
            </a:r>
            <a:br>
              <a:rPr lang="en-US" sz="3000" dirty="0">
                <a:solidFill>
                  <a:srgbClr val="000000"/>
                </a:solidFill>
              </a:rPr>
            </a:br>
            <a:r>
              <a:rPr lang="en-US" sz="3000" dirty="0">
                <a:solidFill>
                  <a:srgbClr val="000000"/>
                </a:solidFill>
              </a:rPr>
              <a:t/>
            </a:r>
            <a:br>
              <a:rPr lang="en-US" sz="3000" dirty="0">
                <a:solidFill>
                  <a:srgbClr val="000000"/>
                </a:solidFill>
              </a:rPr>
            </a:br>
            <a:r>
              <a:rPr lang="en-US" sz="3500" dirty="0" err="1" smtClean="0">
                <a:solidFill>
                  <a:srgbClr val="000000"/>
                </a:solidFill>
              </a:rPr>
              <a:t>Támogatott</a:t>
            </a:r>
            <a:r>
              <a:rPr lang="en-US" sz="3500" dirty="0" smtClean="0">
                <a:solidFill>
                  <a:srgbClr val="000000"/>
                </a:solidFill>
              </a:rPr>
              <a:t> </a:t>
            </a:r>
            <a:r>
              <a:rPr lang="en-US" sz="3500" dirty="0" err="1">
                <a:solidFill>
                  <a:srgbClr val="000000"/>
                </a:solidFill>
              </a:rPr>
              <a:t>tevékenységtípusok</a:t>
            </a:r>
            <a:r>
              <a:rPr lang="en-US" sz="3500" dirty="0">
                <a:solidFill>
                  <a:srgbClr val="000000"/>
                </a:solidFill>
              </a:rPr>
              <a:t>: </a:t>
            </a:r>
            <a:endParaRPr lang="sk-SK" sz="3500" b="1" dirty="0" smtClean="0">
              <a:solidFill>
                <a:srgbClr val="000000"/>
              </a:solidFill>
            </a:endParaRPr>
          </a:p>
          <a:p>
            <a:pPr algn="ctr"/>
            <a:r>
              <a:rPr lang="sk-SK" sz="3500" b="1" dirty="0" smtClean="0">
                <a:solidFill>
                  <a:srgbClr val="000000"/>
                </a:solidFill>
              </a:rPr>
              <a:t>hallgatók és felsőoktatási munkatársak </a:t>
            </a:r>
            <a:r>
              <a:rPr lang="en-US" sz="3500" b="1" dirty="0" err="1" smtClean="0">
                <a:solidFill>
                  <a:srgbClr val="000000"/>
                </a:solidFill>
              </a:rPr>
              <a:t>külföldi</a:t>
            </a:r>
            <a:r>
              <a:rPr lang="en-US" sz="3500" b="1" dirty="0" smtClean="0">
                <a:solidFill>
                  <a:srgbClr val="000000"/>
                </a:solidFill>
              </a:rPr>
              <a:t> </a:t>
            </a:r>
            <a:r>
              <a:rPr lang="en-US" sz="3500" b="1" dirty="0" err="1" smtClean="0">
                <a:solidFill>
                  <a:srgbClr val="000000"/>
                </a:solidFill>
              </a:rPr>
              <a:t>mobilitás</a:t>
            </a:r>
            <a:r>
              <a:rPr lang="sk-SK" sz="3500" b="1" dirty="0" smtClean="0">
                <a:solidFill>
                  <a:srgbClr val="000000"/>
                </a:solidFill>
              </a:rPr>
              <a:t>a</a:t>
            </a:r>
            <a:r>
              <a:rPr lang="en-US" sz="3500" dirty="0">
                <a:solidFill>
                  <a:srgbClr val="000000"/>
                </a:solidFill>
              </a:rPr>
              <a:t/>
            </a:r>
            <a:br>
              <a:rPr lang="en-US" sz="3500" dirty="0">
                <a:solidFill>
                  <a:srgbClr val="000000"/>
                </a:solidFill>
              </a:rPr>
            </a:br>
            <a:endParaRPr lang="sk-SK" sz="3500" dirty="0" smtClean="0">
              <a:solidFill>
                <a:srgbClr val="000000"/>
              </a:solidFill>
            </a:endParaRPr>
          </a:p>
          <a:p>
            <a:pPr algn="ctr"/>
            <a:r>
              <a:rPr lang="en-US" sz="3500" dirty="0" smtClean="0">
                <a:solidFill>
                  <a:srgbClr val="000000"/>
                </a:solidFill>
              </a:rPr>
              <a:t>KA103</a:t>
            </a:r>
            <a:r>
              <a:rPr lang="sk-SK" sz="3500" dirty="0" smtClean="0">
                <a:solidFill>
                  <a:srgbClr val="000000"/>
                </a:solidFill>
              </a:rPr>
              <a:t> – </a:t>
            </a:r>
            <a:r>
              <a:rPr lang="sk-SK" sz="3500" b="1" dirty="0">
                <a:solidFill>
                  <a:srgbClr val="000000"/>
                </a:solidFill>
              </a:rPr>
              <a:t>P</a:t>
            </a:r>
            <a:r>
              <a:rPr lang="sk-SK" sz="3500" b="1" dirty="0" smtClean="0">
                <a:solidFill>
                  <a:srgbClr val="000000"/>
                </a:solidFill>
              </a:rPr>
              <a:t>rogramországok közötti mobilitási projekt </a:t>
            </a:r>
          </a:p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en-US" sz="2800" dirty="0">
                <a:solidFill>
                  <a:srgbClr val="000000"/>
                </a:solidFill>
              </a:rPr>
              <a:t/>
            </a:r>
            <a:br>
              <a:rPr lang="en-US" sz="2800" dirty="0">
                <a:solidFill>
                  <a:srgbClr val="000000"/>
                </a:solidFill>
              </a:rPr>
            </a:br>
            <a:r>
              <a:rPr lang="en-US" sz="3300" dirty="0">
                <a:solidFill>
                  <a:srgbClr val="000000"/>
                </a:solidFill>
              </a:rPr>
              <a:t>1. </a:t>
            </a:r>
            <a:r>
              <a:rPr lang="en-US" sz="3300" dirty="0" err="1">
                <a:solidFill>
                  <a:srgbClr val="000000"/>
                </a:solidFill>
              </a:rPr>
              <a:t>Hallgatói</a:t>
            </a:r>
            <a:r>
              <a:rPr lang="en-US" sz="3300" dirty="0">
                <a:solidFill>
                  <a:srgbClr val="000000"/>
                </a:solidFill>
              </a:rPr>
              <a:t> </a:t>
            </a:r>
            <a:r>
              <a:rPr lang="en-US" sz="3300" dirty="0" err="1">
                <a:solidFill>
                  <a:srgbClr val="000000"/>
                </a:solidFill>
              </a:rPr>
              <a:t>mobilitás</a:t>
            </a:r>
            <a:r>
              <a:rPr lang="en-US" sz="3300" dirty="0">
                <a:solidFill>
                  <a:srgbClr val="000000"/>
                </a:solidFill>
              </a:rPr>
              <a:t>: </a:t>
            </a:r>
            <a:r>
              <a:rPr lang="en-US" sz="3300" dirty="0" err="1">
                <a:solidFill>
                  <a:srgbClr val="000000"/>
                </a:solidFill>
              </a:rPr>
              <a:t>tanulmányi</a:t>
            </a:r>
            <a:r>
              <a:rPr lang="en-US" sz="3300" dirty="0">
                <a:solidFill>
                  <a:srgbClr val="000000"/>
                </a:solidFill>
              </a:rPr>
              <a:t>, </a:t>
            </a:r>
            <a:r>
              <a:rPr lang="en-US" sz="3300" dirty="0" err="1">
                <a:solidFill>
                  <a:srgbClr val="000000"/>
                </a:solidFill>
              </a:rPr>
              <a:t>szakmai</a:t>
            </a:r>
            <a:r>
              <a:rPr lang="en-US" sz="3300" dirty="0">
                <a:solidFill>
                  <a:srgbClr val="000000"/>
                </a:solidFill>
              </a:rPr>
              <a:t> </a:t>
            </a:r>
            <a:r>
              <a:rPr lang="en-US" sz="3300" dirty="0" err="1">
                <a:solidFill>
                  <a:srgbClr val="000000"/>
                </a:solidFill>
              </a:rPr>
              <a:t>gyakorlati</a:t>
            </a:r>
            <a:r>
              <a:rPr lang="en-US" sz="3300" dirty="0">
                <a:solidFill>
                  <a:srgbClr val="000000"/>
                </a:solidFill>
              </a:rPr>
              <a:t/>
            </a:r>
            <a:br>
              <a:rPr lang="en-US" sz="3300" dirty="0">
                <a:solidFill>
                  <a:srgbClr val="000000"/>
                </a:solidFill>
              </a:rPr>
            </a:br>
            <a:r>
              <a:rPr lang="en-US" sz="3300" dirty="0">
                <a:solidFill>
                  <a:srgbClr val="000000"/>
                </a:solidFill>
              </a:rPr>
              <a:t>2. </a:t>
            </a:r>
            <a:r>
              <a:rPr lang="en-US" sz="3300" dirty="0" err="1">
                <a:solidFill>
                  <a:srgbClr val="000000"/>
                </a:solidFill>
              </a:rPr>
              <a:t>Munkatársak</a:t>
            </a:r>
            <a:r>
              <a:rPr lang="en-US" sz="3300" dirty="0">
                <a:solidFill>
                  <a:srgbClr val="000000"/>
                </a:solidFill>
              </a:rPr>
              <a:t> </a:t>
            </a:r>
            <a:r>
              <a:rPr lang="en-US" sz="3300" dirty="0" err="1">
                <a:solidFill>
                  <a:srgbClr val="000000"/>
                </a:solidFill>
              </a:rPr>
              <a:t>mobilitása</a:t>
            </a:r>
            <a:r>
              <a:rPr lang="en-US" sz="3300" dirty="0">
                <a:solidFill>
                  <a:srgbClr val="000000"/>
                </a:solidFill>
              </a:rPr>
              <a:t>: </a:t>
            </a:r>
            <a:r>
              <a:rPr lang="en-US" sz="3300" dirty="0" err="1">
                <a:solidFill>
                  <a:srgbClr val="000000"/>
                </a:solidFill>
              </a:rPr>
              <a:t>oktatói</a:t>
            </a:r>
            <a:r>
              <a:rPr lang="en-US" sz="3300" dirty="0">
                <a:solidFill>
                  <a:srgbClr val="000000"/>
                </a:solidFill>
              </a:rPr>
              <a:t>, </a:t>
            </a:r>
            <a:r>
              <a:rPr lang="en-US" sz="3300" dirty="0" err="1">
                <a:solidFill>
                  <a:srgbClr val="000000"/>
                </a:solidFill>
              </a:rPr>
              <a:t>képzési</a:t>
            </a:r>
            <a:r>
              <a:rPr lang="en-US" sz="3300" dirty="0">
                <a:solidFill>
                  <a:srgbClr val="000000"/>
                </a:solidFill>
              </a:rPr>
              <a:t> </a:t>
            </a:r>
            <a:r>
              <a:rPr lang="en-US" sz="3300" dirty="0" err="1">
                <a:solidFill>
                  <a:srgbClr val="000000"/>
                </a:solidFill>
              </a:rPr>
              <a:t>célú</a:t>
            </a:r>
            <a:endParaRPr lang="sk-SK" sz="3300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62" y="0"/>
            <a:ext cx="1423989" cy="2146002"/>
          </a:xfrm>
          <a:prstGeom prst="rect">
            <a:avLst/>
          </a:prstGeom>
        </p:spPr>
      </p:pic>
      <p:pic>
        <p:nvPicPr>
          <p:cNvPr id="5" name="Picture 2" descr="images7WZA16L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2082" y="0"/>
            <a:ext cx="2379918" cy="2018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3328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2119313" y="266700"/>
            <a:ext cx="8196664" cy="6172199"/>
          </a:xfrm>
        </p:spPr>
        <p:txBody>
          <a:bodyPr>
            <a:normAutofit fontScale="85000" lnSpcReduction="20000"/>
          </a:bodyPr>
          <a:lstStyle/>
          <a:p>
            <a:r>
              <a:rPr lang="en-US" sz="3500" b="1" dirty="0">
                <a:solidFill>
                  <a:srgbClr val="000000"/>
                </a:solidFill>
              </a:rPr>
              <a:t>A </a:t>
            </a:r>
            <a:r>
              <a:rPr lang="en-US" sz="3500" b="1" dirty="0" err="1" smtClean="0">
                <a:solidFill>
                  <a:srgbClr val="000000"/>
                </a:solidFill>
              </a:rPr>
              <a:t>projekt</a:t>
            </a:r>
            <a:r>
              <a:rPr lang="en-US" sz="3500" b="1" dirty="0" smtClean="0">
                <a:solidFill>
                  <a:srgbClr val="000000"/>
                </a:solidFill>
              </a:rPr>
              <a:t> </a:t>
            </a:r>
            <a:r>
              <a:rPr lang="sk-SK" sz="3500" b="1" dirty="0" err="1" smtClean="0">
                <a:solidFill>
                  <a:srgbClr val="000000"/>
                </a:solidFill>
              </a:rPr>
              <a:t>értékelése</a:t>
            </a:r>
            <a:endParaRPr lang="sk-SK" sz="3500" b="1" dirty="0" smtClean="0">
              <a:solidFill>
                <a:srgbClr val="000000"/>
              </a:solidFill>
            </a:endParaRPr>
          </a:p>
          <a:p>
            <a:endParaRPr lang="sk-SK" sz="2800" b="1" dirty="0">
              <a:solidFill>
                <a:srgbClr val="000000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0000"/>
                </a:solidFill>
              </a:rPr>
              <a:t>Folyamatos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sk-SK" sz="2800" dirty="0" smtClean="0">
                <a:solidFill>
                  <a:srgbClr val="000000"/>
                </a:solidFill>
              </a:rPr>
              <a:t>megfigyelés 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>
                <a:solidFill>
                  <a:srgbClr val="000000"/>
                </a:solidFill>
              </a:rPr>
              <a:t>– </a:t>
            </a:r>
            <a:r>
              <a:rPr lang="en-US" sz="2800" dirty="0" err="1">
                <a:solidFill>
                  <a:srgbClr val="000000"/>
                </a:solidFill>
              </a:rPr>
              <a:t>összhang</a:t>
            </a:r>
            <a:r>
              <a:rPr lang="en-US" sz="2800" dirty="0">
                <a:solidFill>
                  <a:srgbClr val="000000"/>
                </a:solidFill>
              </a:rPr>
              <a:t> a  </a:t>
            </a:r>
            <a:r>
              <a:rPr lang="en-US" sz="2800" dirty="0" err="1" smtClean="0">
                <a:solidFill>
                  <a:srgbClr val="000000"/>
                </a:solidFill>
              </a:rPr>
              <a:t>tevékenységek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és</a:t>
            </a:r>
            <a:r>
              <a:rPr lang="en-US" sz="2800" dirty="0">
                <a:solidFill>
                  <a:srgbClr val="000000"/>
                </a:solidFill>
              </a:rPr>
              <a:t> a </a:t>
            </a:r>
            <a:r>
              <a:rPr lang="en-US" sz="2800" dirty="0" err="1">
                <a:solidFill>
                  <a:srgbClr val="000000"/>
                </a:solidFill>
              </a:rPr>
              <a:t>tervek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között</a:t>
            </a:r>
            <a:endParaRPr lang="en-US" sz="2800" dirty="0" smtClean="0">
              <a:solidFill>
                <a:srgbClr val="000000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sk-SK" sz="2800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k-SK" sz="2800" dirty="0" smtClean="0">
                <a:solidFill>
                  <a:schemeClr val="tx1"/>
                </a:solidFill>
              </a:rPr>
              <a:t>Terjesztés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sk-SK" sz="2800" dirty="0" smtClean="0">
              <a:solidFill>
                <a:schemeClr val="tx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dirty="0" err="1" smtClean="0">
                <a:solidFill>
                  <a:schemeClr val="tx1"/>
                </a:solidFill>
              </a:rPr>
              <a:t>Eredmények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időközi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ellenőrzése</a:t>
            </a:r>
            <a:r>
              <a:rPr lang="en-US" sz="2800" dirty="0">
                <a:solidFill>
                  <a:schemeClr val="tx1"/>
                </a:solidFill>
              </a:rPr>
              <a:t> – </a:t>
            </a:r>
            <a:r>
              <a:rPr lang="en-US" sz="2800" dirty="0" err="1">
                <a:solidFill>
                  <a:schemeClr val="tx1"/>
                </a:solidFill>
              </a:rPr>
              <a:t>számszerű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adatok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feldolgozása</a:t>
            </a:r>
            <a:r>
              <a:rPr lang="sk-SK" sz="2800" dirty="0" smtClean="0">
                <a:solidFill>
                  <a:schemeClr val="tx1"/>
                </a:solidFill>
              </a:rPr>
              <a:t>  tájékoztatás céljából</a:t>
            </a:r>
          </a:p>
          <a:p>
            <a:pPr lvl="0"/>
            <a:endParaRPr lang="sk-SK" sz="2800" dirty="0" smtClean="0">
              <a:solidFill>
                <a:schemeClr val="tx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dirty="0" err="1" smtClean="0">
                <a:solidFill>
                  <a:schemeClr val="tx1"/>
                </a:solidFill>
              </a:rPr>
              <a:t>Visszacsatolás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a program </a:t>
            </a:r>
            <a:r>
              <a:rPr lang="en-US" sz="2800" dirty="0" err="1">
                <a:solidFill>
                  <a:schemeClr val="tx1"/>
                </a:solidFill>
              </a:rPr>
              <a:t>lehetőségeinek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helyes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használatáról</a:t>
            </a:r>
            <a:endParaRPr lang="en-US" sz="2800" dirty="0">
              <a:solidFill>
                <a:schemeClr val="tx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sk-SK" sz="2800" dirty="0" smtClean="0">
              <a:solidFill>
                <a:schemeClr val="tx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dirty="0" err="1" smtClean="0">
                <a:solidFill>
                  <a:schemeClr val="tx1"/>
                </a:solidFill>
              </a:rPr>
              <a:t>Tapasztalatcserére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épülő</a:t>
            </a:r>
            <a:r>
              <a:rPr lang="en-US" sz="2800" dirty="0">
                <a:solidFill>
                  <a:schemeClr val="tx1"/>
                </a:solidFill>
              </a:rPr>
              <a:t> Erasmus+ </a:t>
            </a:r>
            <a:r>
              <a:rPr lang="sk-SK" sz="2800" dirty="0" err="1">
                <a:solidFill>
                  <a:schemeClr val="tx1"/>
                </a:solidFill>
              </a:rPr>
              <a:t>projektzáró</a:t>
            </a:r>
            <a:r>
              <a:rPr lang="sk-SK" sz="2800" dirty="0">
                <a:solidFill>
                  <a:schemeClr val="tx1"/>
                </a:solidFill>
              </a:rPr>
              <a:t> </a:t>
            </a:r>
            <a:r>
              <a:rPr lang="sk-SK" sz="2800" dirty="0" err="1">
                <a:solidFill>
                  <a:schemeClr val="tx1"/>
                </a:solidFill>
              </a:rPr>
              <a:t>rendezvény</a:t>
            </a:r>
            <a:endParaRPr lang="sk-SK" dirty="0">
              <a:solidFill>
                <a:schemeClr val="tx1"/>
              </a:solidFill>
            </a:endParaRPr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10" y="266700"/>
            <a:ext cx="1423989" cy="2146002"/>
          </a:xfrm>
          <a:prstGeom prst="rect">
            <a:avLst/>
          </a:prstGeom>
        </p:spPr>
      </p:pic>
      <p:pic>
        <p:nvPicPr>
          <p:cNvPr id="7" name="Picture 2" descr="images7WZA16L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7580" y="266700"/>
            <a:ext cx="2379918" cy="2018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10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3364" y="250623"/>
            <a:ext cx="9070505" cy="805446"/>
          </a:xfrm>
        </p:spPr>
        <p:txBody>
          <a:bodyPr/>
          <a:lstStyle/>
          <a:p>
            <a:r>
              <a:rPr lang="sk-SK" b="1" dirty="0" smtClean="0">
                <a:solidFill>
                  <a:schemeClr val="accent1"/>
                </a:solidFill>
              </a:rPr>
              <a:t>PROJEKTZÁRÓ RENDEZVÉNY</a:t>
            </a:r>
            <a:endParaRPr lang="hu-HU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364" y="1210616"/>
            <a:ext cx="9911390" cy="2025542"/>
          </a:xfrm>
        </p:spPr>
        <p:txBody>
          <a:bodyPr>
            <a:normAutofit fontScale="40000" lnSpcReduction="20000"/>
          </a:bodyPr>
          <a:lstStyle/>
          <a:p>
            <a:r>
              <a:rPr lang="sk-SK" sz="5500" dirty="0" smtClean="0">
                <a:solidFill>
                  <a:schemeClr val="tx1"/>
                </a:solidFill>
              </a:rPr>
              <a:t>A projekt eredményeinek közzététele</a:t>
            </a:r>
            <a:r>
              <a:rPr lang="sk-SK" sz="5500" dirty="0">
                <a:solidFill>
                  <a:schemeClr val="tx1"/>
                </a:solidFill>
              </a:rPr>
              <a:t> </a:t>
            </a:r>
            <a:r>
              <a:rPr lang="sk-SK" sz="5500" dirty="0" smtClean="0">
                <a:solidFill>
                  <a:schemeClr val="tx1"/>
                </a:solidFill>
              </a:rPr>
              <a:t>a célcsoport számára</a:t>
            </a:r>
          </a:p>
          <a:p>
            <a:r>
              <a:rPr lang="sk-SK" sz="5500" dirty="0" smtClean="0">
                <a:solidFill>
                  <a:schemeClr val="tx1"/>
                </a:solidFill>
              </a:rPr>
              <a:t>Ismeretátadás és t</a:t>
            </a:r>
            <a:r>
              <a:rPr lang="en-US" sz="5500" dirty="0" err="1" smtClean="0">
                <a:solidFill>
                  <a:schemeClr val="tx1"/>
                </a:solidFill>
              </a:rPr>
              <a:t>apasztalatcse</a:t>
            </a:r>
            <a:r>
              <a:rPr lang="sk-SK" sz="5500" dirty="0" smtClean="0">
                <a:solidFill>
                  <a:schemeClr val="tx1"/>
                </a:solidFill>
              </a:rPr>
              <a:t>re</a:t>
            </a:r>
          </a:p>
          <a:p>
            <a:r>
              <a:rPr lang="sk-SK" sz="5500" dirty="0" smtClean="0">
                <a:solidFill>
                  <a:schemeClr val="tx1"/>
                </a:solidFill>
              </a:rPr>
              <a:t>A projekt hasznosságának ismertetése </a:t>
            </a:r>
            <a:r>
              <a:rPr lang="sk-SK" sz="5500" dirty="0">
                <a:solidFill>
                  <a:schemeClr val="tx1"/>
                </a:solidFill>
              </a:rPr>
              <a:t>– </a:t>
            </a:r>
            <a:r>
              <a:rPr lang="sk-SK" sz="5500" dirty="0" smtClean="0">
                <a:solidFill>
                  <a:schemeClr val="tx1"/>
                </a:solidFill>
              </a:rPr>
              <a:t>motiváló tényező</a:t>
            </a:r>
            <a:endParaRPr lang="sk-SK" sz="5500" dirty="0">
              <a:solidFill>
                <a:schemeClr val="tx1"/>
              </a:solidFill>
            </a:endParaRPr>
          </a:p>
          <a:p>
            <a:r>
              <a:rPr lang="sk-SK" sz="5500" dirty="0">
                <a:solidFill>
                  <a:schemeClr val="tx1"/>
                </a:solidFill>
              </a:rPr>
              <a:t>A siker megünneplése - köszönetnyilvánítás</a:t>
            </a:r>
          </a:p>
          <a:p>
            <a:endParaRPr lang="hu-HU" dirty="0">
              <a:solidFill>
                <a:schemeClr val="tx1"/>
              </a:solidFill>
            </a:endParaRPr>
          </a:p>
        </p:txBody>
      </p:sp>
      <p:pic>
        <p:nvPicPr>
          <p:cNvPr id="1030" name="Picture 6" descr="G:\RK képek\IMG_25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4559" y="223130"/>
            <a:ext cx="3421487" cy="2280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:\RK képek\IMG_254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" r="15928"/>
          <a:stretch/>
        </p:blipFill>
        <p:spPr bwMode="auto">
          <a:xfrm>
            <a:off x="4005330" y="3236158"/>
            <a:ext cx="3863662" cy="3236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G:\RK képek\IMG_258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346" y="3786389"/>
            <a:ext cx="4429575" cy="295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G:\RK képek\IMG_262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9711" y="2349575"/>
            <a:ext cx="2681210" cy="1787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:\RK képek\IMG_2583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24"/>
          <a:stretch/>
        </p:blipFill>
        <p:spPr bwMode="auto">
          <a:xfrm>
            <a:off x="195922" y="3095705"/>
            <a:ext cx="4325476" cy="2611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RK képek\IMG_256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23" y="5149416"/>
            <a:ext cx="2478837" cy="1652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278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904999" y="2734076"/>
            <a:ext cx="9386887" cy="1005481"/>
          </a:xfrm>
        </p:spPr>
        <p:txBody>
          <a:bodyPr/>
          <a:lstStyle/>
          <a:p>
            <a:r>
              <a:rPr lang="sk-SK" b="1" dirty="0" smtClean="0"/>
              <a:t>2018-1-SK01-KA103-045969</a:t>
            </a:r>
            <a:endParaRPr lang="sk-SK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74998" y="3877469"/>
            <a:ext cx="9386887" cy="1126283"/>
          </a:xfrm>
        </p:spPr>
        <p:txBody>
          <a:bodyPr>
            <a:normAutofit fontScale="25000" lnSpcReduction="20000"/>
          </a:bodyPr>
          <a:lstStyle/>
          <a:p>
            <a:pPr algn="ctr"/>
            <a:endParaRPr lang="sk-SK" sz="4000" dirty="0" smtClean="0">
              <a:solidFill>
                <a:schemeClr val="tx1"/>
              </a:solidFill>
            </a:endParaRPr>
          </a:p>
          <a:p>
            <a:pPr algn="ctr"/>
            <a:r>
              <a:rPr lang="sk-SK" sz="12800" b="1" dirty="0" smtClean="0">
                <a:solidFill>
                  <a:srgbClr val="000000"/>
                </a:solidFill>
              </a:rPr>
              <a:t>Programországok közötti </a:t>
            </a:r>
          </a:p>
          <a:p>
            <a:pPr algn="ctr"/>
            <a:r>
              <a:rPr lang="sk-SK" sz="12800" b="1" dirty="0" smtClean="0">
                <a:solidFill>
                  <a:srgbClr val="000000"/>
                </a:solidFill>
              </a:rPr>
              <a:t>mobilitási </a:t>
            </a:r>
            <a:r>
              <a:rPr lang="sk-SK" sz="12800" b="1" dirty="0">
                <a:solidFill>
                  <a:srgbClr val="000000"/>
                </a:solidFill>
              </a:rPr>
              <a:t>projekt</a:t>
            </a:r>
          </a:p>
          <a:p>
            <a:pPr algn="ctr"/>
            <a:endParaRPr lang="sk-SK" sz="12800" dirty="0">
              <a:solidFill>
                <a:schemeClr val="tx1"/>
              </a:solidFill>
            </a:endParaRPr>
          </a:p>
          <a:p>
            <a:pPr algn="ctr"/>
            <a:r>
              <a:rPr lang="sk-SK" sz="12800" dirty="0" smtClean="0">
                <a:solidFill>
                  <a:schemeClr val="tx1"/>
                </a:solidFill>
              </a:rPr>
              <a:t>2018. 06. 01. – 2020. 05. 31.</a:t>
            </a:r>
            <a:endParaRPr lang="sk-SK" sz="12800" dirty="0">
              <a:solidFill>
                <a:schemeClr val="tx1"/>
              </a:solidFill>
            </a:endParaRPr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10" y="266700"/>
            <a:ext cx="1423989" cy="2146002"/>
          </a:xfrm>
          <a:prstGeom prst="rect">
            <a:avLst/>
          </a:prstGeom>
        </p:spPr>
      </p:pic>
      <p:pic>
        <p:nvPicPr>
          <p:cNvPr id="3074" name="Picture 2" descr="images7WZA16L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7580" y="266700"/>
            <a:ext cx="2379918" cy="2018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5777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ľ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3757209"/>
              </p:ext>
            </p:extLst>
          </p:nvPr>
        </p:nvGraphicFramePr>
        <p:xfrm>
          <a:off x="128789" y="881855"/>
          <a:ext cx="12063211" cy="60337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67170"/>
                <a:gridCol w="2070836"/>
                <a:gridCol w="2544077"/>
                <a:gridCol w="1823039"/>
                <a:gridCol w="2658089"/>
              </a:tblGrid>
              <a:tr h="1361361">
                <a:tc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b="1" i="0" u="none" strike="noStrike" spc="0">
                          <a:solidFill>
                            <a:srgbClr val="000000"/>
                          </a:solidFill>
                        </a:defRPr>
                      </a:pPr>
                      <a:r>
                        <a:rPr lang="hu-HU" sz="2000" b="1" i="0" u="none" strike="noStrike" kern="1200" spc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Century Gothic" pitchFamily="18"/>
                          <a:ea typeface="Microsoft YaHei" pitchFamily="2"/>
                          <a:cs typeface="Mangal" pitchFamily="2"/>
                        </a:rPr>
                        <a:t>Tevékenységtípus</a:t>
                      </a:r>
                      <a:endParaRPr lang="hu-HU" sz="2000" b="1" i="0" u="none" strike="noStrike" kern="1200" spc="0" dirty="0">
                        <a:ln>
                          <a:noFill/>
                        </a:ln>
                        <a:solidFill>
                          <a:srgbClr val="000000"/>
                        </a:solidFill>
                        <a:latin typeface="Century Gothic" pitchFamily="18"/>
                        <a:ea typeface="Microsoft YaHei" pitchFamily="2"/>
                        <a:cs typeface="Mangal" pitchFamily="2"/>
                      </a:endParaRPr>
                    </a:p>
                  </a:txBody>
                  <a:tcPr marL="16427" marR="1642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k-SK" sz="2000" b="1" kern="150" dirty="0" err="1" smtClean="0">
                          <a:effectLst/>
                        </a:rPr>
                        <a:t>Kijelölt</a:t>
                      </a:r>
                      <a:r>
                        <a:rPr lang="sk-SK" sz="2000" b="1" kern="150" baseline="0" dirty="0" smtClean="0">
                          <a:effectLst/>
                        </a:rPr>
                        <a:t> </a:t>
                      </a:r>
                      <a:r>
                        <a:rPr lang="sk-SK" sz="2000" b="1" kern="150" baseline="0" dirty="0" err="1" smtClean="0">
                          <a:effectLst/>
                        </a:rPr>
                        <a:t>juttatások</a:t>
                      </a:r>
                      <a:r>
                        <a:rPr lang="sk-SK" sz="2000" b="1" kern="150" baseline="0" dirty="0" smtClean="0">
                          <a:effectLst/>
                        </a:rPr>
                        <a:t> </a:t>
                      </a:r>
                      <a:r>
                        <a:rPr lang="sk-SK" sz="2000" b="1" kern="150" dirty="0" smtClean="0">
                          <a:effectLst/>
                        </a:rPr>
                        <a:t>(EUR</a:t>
                      </a:r>
                      <a:r>
                        <a:rPr lang="sk-SK" sz="2000" b="1" kern="150" dirty="0">
                          <a:effectLst/>
                        </a:rPr>
                        <a:t>)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k-SK" sz="2000" kern="150" dirty="0">
                          <a:effectLst/>
                        </a:rPr>
                        <a:t> </a:t>
                      </a:r>
                      <a:endParaRPr lang="sk-SK" sz="2000" kern="1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427" marR="16427" marT="0" marB="0" anchor="ctr"/>
                </a:tc>
                <a:tc>
                  <a:txBody>
                    <a:bodyPr/>
                    <a:lstStyle/>
                    <a:p>
                      <a:pPr marL="0" marR="0" lvl="0" indent="0" algn="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pc="0"/>
                      </a:pPr>
                      <a:r>
                        <a:rPr lang="hu-HU" sz="2000" b="1" i="0" u="none" strike="noStrike" kern="1200" spc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Century Gothic" pitchFamily="18"/>
                          <a:ea typeface="Microsoft YaHei" pitchFamily="2"/>
                          <a:cs typeface="Mangal" pitchFamily="2"/>
                        </a:rPr>
                        <a:t>Felhasznált juttatások</a:t>
                      </a:r>
                    </a:p>
                    <a:p>
                      <a:pPr marL="0" marR="0" lvl="0" indent="0" algn="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pc="0"/>
                      </a:pPr>
                      <a:r>
                        <a:rPr lang="hu-HU" sz="2000" b="1" i="0" u="none" strike="noStrike" kern="1200" spc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Century Gothic" pitchFamily="18"/>
                          <a:ea typeface="Microsoft YaHei" pitchFamily="2"/>
                          <a:cs typeface="Mangal" pitchFamily="2"/>
                        </a:rPr>
                        <a:t>(EUR</a:t>
                      </a:r>
                      <a:r>
                        <a:rPr lang="hu-HU" sz="1800" b="1" i="0" u="none" strike="noStrike" kern="1200" spc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Century Gothic" pitchFamily="18"/>
                          <a:ea typeface="Microsoft YaHei" pitchFamily="2"/>
                          <a:cs typeface="Mangal" pitchFamily="2"/>
                        </a:rPr>
                        <a:t>)</a:t>
                      </a:r>
                      <a:endParaRPr lang="hu-HU" sz="1800" b="1" i="0" u="none" strike="noStrike" kern="1200" spc="0" dirty="0">
                        <a:ln>
                          <a:noFill/>
                        </a:ln>
                        <a:solidFill>
                          <a:srgbClr val="000000"/>
                        </a:solidFill>
                        <a:latin typeface="Century Gothic" pitchFamily="18"/>
                        <a:ea typeface="Microsoft YaHei" pitchFamily="2"/>
                        <a:cs typeface="Mangal" pitchFamily="2"/>
                      </a:endParaRPr>
                    </a:p>
                  </a:txBody>
                  <a:tcPr marL="16427" marR="16427" marT="0" marB="0" anchor="ctr"/>
                </a:tc>
                <a:tc>
                  <a:txBody>
                    <a:bodyPr/>
                    <a:lstStyle/>
                    <a:p>
                      <a:pPr marL="0" marR="0" lvl="0" indent="0" algn="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pc="0"/>
                      </a:pPr>
                      <a:r>
                        <a:rPr lang="hu-HU" sz="2000" b="1" i="0" u="none" strike="noStrike" kern="1200" spc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Century Gothic" pitchFamily="18"/>
                          <a:ea typeface="Microsoft YaHei" pitchFamily="2"/>
                          <a:cs typeface="Mangal" pitchFamily="2"/>
                        </a:rPr>
                        <a:t>A tervezett mobilitások száma</a:t>
                      </a:r>
                      <a:endParaRPr lang="hu-HU" sz="2000" b="1" i="0" u="none" strike="noStrike" kern="1200" spc="0" dirty="0">
                        <a:ln>
                          <a:noFill/>
                        </a:ln>
                        <a:solidFill>
                          <a:srgbClr val="000000"/>
                        </a:solidFill>
                        <a:latin typeface="Century Gothic" pitchFamily="18"/>
                        <a:ea typeface="Microsoft YaHei" pitchFamily="2"/>
                        <a:cs typeface="Mangal" pitchFamily="2"/>
                      </a:endParaRPr>
                    </a:p>
                  </a:txBody>
                  <a:tcPr marL="16427" marR="1642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k-SK" sz="2000" b="1" kern="15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Átcsoportosított</a:t>
                      </a:r>
                      <a:r>
                        <a:rPr lang="sk-SK" sz="2000" b="1" kern="15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 anyagi támogatás</a:t>
                      </a:r>
                      <a:endParaRPr lang="sk-SK" sz="2000" b="1" kern="1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427" marR="16427" marT="0" marB="0" anchor="ctr"/>
                </a:tc>
              </a:tr>
              <a:tr h="6731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k-SK" sz="2000" kern="150" dirty="0" err="1" smtClean="0">
                          <a:effectLst/>
                        </a:rPr>
                        <a:t>Tanulmányi</a:t>
                      </a:r>
                      <a:r>
                        <a:rPr lang="sk-SK" sz="2000" kern="150" dirty="0" smtClean="0">
                          <a:effectLst/>
                        </a:rPr>
                        <a:t> </a:t>
                      </a:r>
                      <a:r>
                        <a:rPr lang="sk-SK" sz="2000" kern="150" dirty="0" err="1" smtClean="0">
                          <a:effectLst/>
                        </a:rPr>
                        <a:t>mobilitás</a:t>
                      </a:r>
                      <a:r>
                        <a:rPr lang="sk-SK" sz="2000" kern="150" dirty="0" smtClean="0">
                          <a:effectLst/>
                        </a:rPr>
                        <a:t>:</a:t>
                      </a:r>
                      <a:endParaRPr lang="sk-SK" sz="2000" kern="1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427" marR="16427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k-SK" sz="2000" kern="15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105 705</a:t>
                      </a:r>
                      <a:endParaRPr lang="sk-SK" sz="2000" kern="1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427" marR="16427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k-SK" sz="2000" kern="15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95 485</a:t>
                      </a:r>
                      <a:endParaRPr lang="sk-SK" sz="2000" kern="1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427" marR="16427" marT="0" marB="0" anchor="ctr"/>
                </a:tc>
                <a:tc>
                  <a:txBody>
                    <a:bodyPr/>
                    <a:lstStyle/>
                    <a:p>
                      <a:pPr indent="-44450" algn="r">
                        <a:spcAft>
                          <a:spcPts val="0"/>
                        </a:spcAft>
                      </a:pPr>
                      <a:r>
                        <a:rPr lang="sk-SK" sz="2000" kern="15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50</a:t>
                      </a:r>
                      <a:endParaRPr lang="sk-SK" sz="2000" kern="15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16427" marR="16427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sk-SK" sz="2000" kern="15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6427" marR="16427" marT="0" marB="0" anchor="ctr"/>
                </a:tc>
              </a:tr>
              <a:tr h="6130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k-SK" sz="2000" kern="150" dirty="0" smtClean="0">
                          <a:effectLst/>
                        </a:rPr>
                        <a:t> Szakmai gyakorlat:</a:t>
                      </a:r>
                      <a:endParaRPr lang="sk-SK" sz="2000" kern="1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427" marR="16427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k-SK" sz="2000" kern="15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68</a:t>
                      </a:r>
                      <a:r>
                        <a:rPr lang="sk-SK" sz="2000" kern="15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 400</a:t>
                      </a:r>
                      <a:endParaRPr lang="sk-SK" sz="2000" kern="1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427" marR="16427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k-SK" sz="2000" kern="15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65 537</a:t>
                      </a:r>
                      <a:endParaRPr lang="sk-SK" sz="1400" kern="15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6427" marR="16427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k-SK" sz="2000" kern="15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sk-SK" sz="2000" kern="15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6427" marR="16427" marT="0" marB="0" anchor="ctr">
                    <a:solidFill>
                      <a:srgbClr val="FAEDE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sk-SK" sz="2000" kern="15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6427" marR="16427" marT="0" marB="0" anchor="ctr"/>
                </a:tc>
              </a:tr>
              <a:tr h="14491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k-SK" sz="2000" kern="150" dirty="0" err="1" smtClean="0">
                          <a:effectLst/>
                        </a:rPr>
                        <a:t>Oktatói</a:t>
                      </a:r>
                      <a:r>
                        <a:rPr lang="sk-SK" sz="2000" kern="150" dirty="0" smtClean="0">
                          <a:effectLst/>
                        </a:rPr>
                        <a:t> </a:t>
                      </a:r>
                      <a:r>
                        <a:rPr lang="sk-SK" sz="2000" kern="150" dirty="0" err="1" smtClean="0">
                          <a:effectLst/>
                        </a:rPr>
                        <a:t>mobilitás</a:t>
                      </a:r>
                      <a:r>
                        <a:rPr lang="sk-SK" sz="2000" kern="150" dirty="0" smtClean="0">
                          <a:effectLst/>
                        </a:rPr>
                        <a:t>:</a:t>
                      </a:r>
                      <a:endParaRPr lang="sk-SK" sz="2000" kern="1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427" marR="16427" marT="0" marB="0" anchor="ctr"/>
                </a:tc>
                <a:tc rowSpan="2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sk-SK" sz="2000" kern="15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k-SK" sz="2000" kern="15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37 920</a:t>
                      </a:r>
                      <a:endParaRPr lang="sk-SK" sz="2000" kern="150" baseline="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endParaRPr lang="sk-SK" sz="2000" kern="150" baseline="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endParaRPr lang="sk-SK" sz="2000" kern="150" baseline="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k-SK" sz="2000" kern="15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15 800</a:t>
                      </a:r>
                      <a:endParaRPr lang="sk-SK" sz="2000" kern="1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427" marR="16427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k-SK" sz="2000" kern="15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17 295</a:t>
                      </a:r>
                      <a:endParaRPr lang="sk-SK" sz="1400" kern="15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6427" marR="16427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k-SK" sz="2000" kern="15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  <a:endParaRPr lang="sk-SK" sz="2000" kern="15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6427" marR="16427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k-SK" sz="2000" kern="15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endParaRPr lang="sk-SK" sz="2000" kern="15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6427" marR="16427" marT="0" marB="0" anchor="ctr"/>
                </a:tc>
              </a:tr>
              <a:tr h="6918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k-SK" sz="2000" kern="150" dirty="0" err="1" smtClean="0">
                          <a:effectLst/>
                        </a:rPr>
                        <a:t>Képzési</a:t>
                      </a:r>
                      <a:r>
                        <a:rPr lang="sk-SK" sz="2000" kern="150" dirty="0" smtClean="0">
                          <a:effectLst/>
                        </a:rPr>
                        <a:t> </a:t>
                      </a:r>
                      <a:r>
                        <a:rPr lang="sk-SK" sz="2000" kern="150" dirty="0" err="1" smtClean="0">
                          <a:effectLst/>
                        </a:rPr>
                        <a:t>mobilitás</a:t>
                      </a:r>
                      <a:r>
                        <a:rPr lang="sk-SK" sz="2000" kern="150" dirty="0" smtClean="0">
                          <a:effectLst/>
                        </a:rPr>
                        <a:t>:</a:t>
                      </a:r>
                      <a:endParaRPr lang="sk-SK" sz="2000" kern="1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427" marR="16427" marT="0" marB="0" anchor="ctr"/>
                </a:tc>
                <a:tc vMerge="1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sk-SK" sz="2000" kern="1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427" marR="16427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k-SK" sz="2000" kern="15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12 080</a:t>
                      </a:r>
                      <a:endParaRPr lang="sk-SK" sz="2000" kern="1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427" marR="16427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k-SK" sz="2000" kern="150" dirty="0" smtClean="0">
                          <a:effectLst/>
                        </a:rPr>
                        <a:t>10</a:t>
                      </a:r>
                      <a:endParaRPr lang="sk-SK" sz="2000" kern="150" dirty="0">
                        <a:effectLst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k-SK" sz="2000" kern="150" dirty="0">
                          <a:effectLst/>
                        </a:rPr>
                        <a:t> </a:t>
                      </a:r>
                      <a:endParaRPr lang="sk-SK" sz="2000" kern="1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427" marR="16427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k-SK" sz="2000" kern="15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16427" marR="16427" marT="0" marB="0" anchor="ctr"/>
                </a:tc>
              </a:tr>
              <a:tr h="657074">
                <a:tc>
                  <a:txBody>
                    <a:bodyPr/>
                    <a:lstStyle/>
                    <a:p>
                      <a:pPr marL="0" marR="0" lvl="0" indent="0" algn="l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pc="0"/>
                      </a:pPr>
                      <a:r>
                        <a:rPr lang="hu-HU" sz="2000" b="0" i="0" u="none" strike="noStrike" kern="1200" spc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Century Gothic" pitchFamily="18"/>
                          <a:ea typeface="Microsoft YaHei" pitchFamily="2"/>
                          <a:cs typeface="Mangal" pitchFamily="2"/>
                        </a:rPr>
                        <a:t>Szervezési támogatás:</a:t>
                      </a:r>
                      <a:endParaRPr lang="hu-HU" sz="2000" b="0" i="0" u="none" strike="noStrike" kern="1200" spc="0" dirty="0">
                        <a:ln>
                          <a:noFill/>
                        </a:ln>
                        <a:solidFill>
                          <a:srgbClr val="000000"/>
                        </a:solidFill>
                        <a:latin typeface="Century Gothic" pitchFamily="18"/>
                        <a:ea typeface="Microsoft YaHei" pitchFamily="2"/>
                        <a:cs typeface="Mangal" pitchFamily="2"/>
                      </a:endParaRPr>
                    </a:p>
                  </a:txBody>
                  <a:tcPr marL="16427" marR="16427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k-SK" sz="2000" kern="15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44 600</a:t>
                      </a:r>
                      <a:endParaRPr lang="sk-SK" sz="2000" kern="1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427" marR="16427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sk-SK" sz="2000" kern="15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6427" marR="16427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k-SK" sz="1800" kern="150" dirty="0">
                          <a:effectLst/>
                        </a:rPr>
                        <a:t> </a:t>
                      </a:r>
                      <a:endParaRPr lang="sk-SK" sz="1800" kern="1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427" marR="16427" marT="0" marB="0" anchor="ctr">
                    <a:solidFill>
                      <a:srgbClr val="FAED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2000" kern="15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SMP,</a:t>
                      </a:r>
                      <a:r>
                        <a:rPr lang="sk-SK" sz="2000" kern="15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STA, STT:</a:t>
                      </a:r>
                    </a:p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2000" kern="15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Prog</a:t>
                      </a:r>
                      <a:r>
                        <a:rPr lang="sk-SK" sz="2000" kern="150" baseline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.: </a:t>
                      </a:r>
                      <a:r>
                        <a:rPr lang="sk-SK" sz="2000" kern="15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16427" marR="16427" marT="0" marB="0" anchor="ctr"/>
                </a:tc>
              </a:tr>
              <a:tr h="58816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k-SK" sz="2000" kern="150" dirty="0" err="1" smtClean="0">
                          <a:effectLst/>
                        </a:rPr>
                        <a:t>Összesen</a:t>
                      </a:r>
                      <a:r>
                        <a:rPr lang="sk-SK" sz="2000" kern="150" dirty="0" smtClean="0">
                          <a:effectLst/>
                        </a:rPr>
                        <a:t>:</a:t>
                      </a:r>
                      <a:endParaRPr lang="sk-SK" sz="2000" kern="1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427" marR="16427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k-SK" sz="2000" b="1" kern="15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272 425</a:t>
                      </a:r>
                      <a:endParaRPr lang="sk-SK" sz="2000" b="1" kern="15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16427" marR="16427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k-SK" sz="2000" b="1" kern="15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195 727</a:t>
                      </a:r>
                      <a:endParaRPr lang="sk-SK" sz="2000" b="1" kern="15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16427" marR="16427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k-SK" sz="2000" kern="150" dirty="0">
                          <a:effectLst/>
                        </a:rPr>
                        <a:t> </a:t>
                      </a:r>
                      <a:endParaRPr lang="sk-SK" sz="2000" kern="1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427" marR="16427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k-SK" sz="2000" kern="150" dirty="0">
                          <a:effectLst/>
                        </a:rPr>
                        <a:t> </a:t>
                      </a:r>
                      <a:endParaRPr lang="sk-SK" sz="2000" kern="1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427" marR="16427" marT="0" marB="0" anchor="ctr"/>
                </a:tc>
              </a:tr>
            </a:tbl>
          </a:graphicData>
        </a:graphic>
      </p:graphicFrame>
      <p:sp>
        <p:nvSpPr>
          <p:cNvPr id="5" name="BlokTextu 4"/>
          <p:cNvSpPr txBox="1"/>
          <p:nvPr/>
        </p:nvSpPr>
        <p:spPr>
          <a:xfrm>
            <a:off x="1455313" y="358633"/>
            <a:ext cx="10509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/>
              <a:t>A 2018-1-SK01-KA103-045969 projekt pénzügyi támogatása </a:t>
            </a:r>
            <a:endParaRPr lang="sk-SK" sz="2800" b="1" dirty="0"/>
          </a:p>
        </p:txBody>
      </p:sp>
    </p:spTree>
    <p:extLst>
      <p:ext uri="{BB962C8B-B14F-4D97-AF65-F5344CB8AC3E}">
        <p14:creationId xmlns:p14="http://schemas.microsoft.com/office/powerpoint/2010/main" val="218761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symbol obsah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82355515"/>
              </p:ext>
            </p:extLst>
          </p:nvPr>
        </p:nvGraphicFramePr>
        <p:xfrm>
          <a:off x="0" y="1"/>
          <a:ext cx="12280900" cy="6857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0037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70725" y="2948210"/>
            <a:ext cx="8911687" cy="1280890"/>
          </a:xfrm>
        </p:spPr>
        <p:txBody>
          <a:bodyPr>
            <a:normAutofit/>
          </a:bodyPr>
          <a:lstStyle/>
          <a:p>
            <a:r>
              <a:rPr lang="sk-SK" sz="4400" b="1" dirty="0" smtClean="0"/>
              <a:t>KÖSZÖNÖM A FIGYELMET!</a:t>
            </a:r>
            <a:endParaRPr lang="sk-SK" sz="4400" b="1" dirty="0"/>
          </a:p>
        </p:txBody>
      </p:sp>
    </p:spTree>
    <p:extLst>
      <p:ext uri="{BB962C8B-B14F-4D97-AF65-F5344CB8AC3E}">
        <p14:creationId xmlns:p14="http://schemas.microsoft.com/office/powerpoint/2010/main" val="1701262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24" y="0"/>
            <a:ext cx="7905750" cy="1800225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6461" y="1800225"/>
            <a:ext cx="7839075" cy="501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3706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904999" y="2734076"/>
            <a:ext cx="9386887" cy="1005481"/>
          </a:xfrm>
        </p:spPr>
        <p:txBody>
          <a:bodyPr/>
          <a:lstStyle/>
          <a:p>
            <a:r>
              <a:rPr lang="sk-SK" b="1" dirty="0" smtClean="0"/>
              <a:t>2017-1-SK01-KA103-035159</a:t>
            </a:r>
            <a:endParaRPr lang="sk-SK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74998" y="3877469"/>
            <a:ext cx="9386887" cy="1126283"/>
          </a:xfrm>
        </p:spPr>
        <p:txBody>
          <a:bodyPr>
            <a:normAutofit fontScale="25000" lnSpcReduction="20000"/>
          </a:bodyPr>
          <a:lstStyle/>
          <a:p>
            <a:pPr algn="ctr"/>
            <a:endParaRPr lang="sk-SK" sz="4000" dirty="0" smtClean="0">
              <a:solidFill>
                <a:schemeClr val="tx1"/>
              </a:solidFill>
            </a:endParaRPr>
          </a:p>
          <a:p>
            <a:pPr algn="ctr"/>
            <a:r>
              <a:rPr lang="sk-SK" sz="12800" b="1" dirty="0">
                <a:solidFill>
                  <a:srgbClr val="000000"/>
                </a:solidFill>
              </a:rPr>
              <a:t>Programországok közötti mobilitási projekt </a:t>
            </a:r>
          </a:p>
          <a:p>
            <a:pPr algn="ctr"/>
            <a:endParaRPr lang="sk-SK" sz="12800" dirty="0">
              <a:solidFill>
                <a:schemeClr val="tx1"/>
              </a:solidFill>
            </a:endParaRPr>
          </a:p>
          <a:p>
            <a:pPr algn="ctr"/>
            <a:r>
              <a:rPr lang="sk-SK" sz="12800" dirty="0" smtClean="0">
                <a:solidFill>
                  <a:schemeClr val="tx1"/>
                </a:solidFill>
              </a:rPr>
              <a:t>2017. 06. 01. – 2019. 05. 31.</a:t>
            </a:r>
            <a:endParaRPr lang="sk-SK" sz="12800" dirty="0">
              <a:solidFill>
                <a:schemeClr val="tx1"/>
              </a:solidFill>
            </a:endParaRPr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10" y="266700"/>
            <a:ext cx="1423989" cy="2146002"/>
          </a:xfrm>
          <a:prstGeom prst="rect">
            <a:avLst/>
          </a:prstGeom>
        </p:spPr>
      </p:pic>
      <p:pic>
        <p:nvPicPr>
          <p:cNvPr id="3074" name="Picture 2" descr="images7WZA16L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7580" y="266700"/>
            <a:ext cx="2379918" cy="2018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1818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idx="1"/>
          </p:nvPr>
        </p:nvSpPr>
        <p:spPr>
          <a:xfrm>
            <a:off x="1481070" y="381000"/>
            <a:ext cx="10252142" cy="63373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sk-SK" sz="2800" b="1" dirty="0" smtClean="0"/>
              <a:t>Mobility Tool on-line felület - </a:t>
            </a:r>
            <a:r>
              <a:rPr lang="sk-SK" sz="2800" b="1" dirty="0"/>
              <a:t>mobilitási tevékenységek rögzítése </a:t>
            </a:r>
            <a:r>
              <a:rPr lang="sk-SK" sz="2800" b="1" dirty="0" smtClean="0"/>
              <a:t>-menüpontok</a:t>
            </a:r>
            <a:r>
              <a:rPr lang="sk-SK" sz="2800" b="1" dirty="0"/>
              <a:t>:</a:t>
            </a:r>
          </a:p>
          <a:p>
            <a:endParaRPr lang="sk-SK" sz="2800" b="1" dirty="0" smtClean="0"/>
          </a:p>
          <a:p>
            <a:r>
              <a:rPr lang="sk-SK" sz="3200" b="1" dirty="0" smtClean="0"/>
              <a:t>Projekt </a:t>
            </a:r>
            <a:r>
              <a:rPr lang="sk-SK" sz="3200" b="1" dirty="0" err="1"/>
              <a:t>részletei</a:t>
            </a:r>
            <a:r>
              <a:rPr lang="sk-SK" sz="3200" b="1" dirty="0"/>
              <a:t> - </a:t>
            </a:r>
            <a:r>
              <a:rPr lang="sk-SK" sz="3200" b="1" dirty="0" err="1" smtClean="0"/>
              <a:t>projekttel</a:t>
            </a:r>
            <a:r>
              <a:rPr lang="sk-SK" sz="3200" b="1" dirty="0" smtClean="0"/>
              <a:t> </a:t>
            </a:r>
            <a:r>
              <a:rPr lang="sk-SK" sz="3200" b="1" dirty="0" err="1"/>
              <a:t>kapcsolatos</a:t>
            </a:r>
            <a:r>
              <a:rPr lang="sk-SK" sz="3200" b="1" dirty="0"/>
              <a:t> </a:t>
            </a:r>
            <a:r>
              <a:rPr lang="sk-SK" sz="3200" b="1" dirty="0" err="1"/>
              <a:t>információk</a:t>
            </a:r>
            <a:r>
              <a:rPr lang="sk-SK" sz="3200" dirty="0"/>
              <a:t/>
            </a:r>
            <a:br>
              <a:rPr lang="sk-SK" sz="3200" dirty="0"/>
            </a:br>
            <a:endParaRPr lang="sk-SK" sz="3200" dirty="0"/>
          </a:p>
          <a:p>
            <a:r>
              <a:rPr lang="sk-SK" sz="3200" b="1" dirty="0" err="1"/>
              <a:t>Szervezetek</a:t>
            </a:r>
            <a:r>
              <a:rPr lang="sk-SK" sz="3200" b="1" dirty="0"/>
              <a:t> - </a:t>
            </a:r>
            <a:r>
              <a:rPr lang="sk-SK" sz="3200" b="1" dirty="0" err="1"/>
              <a:t>partnerek</a:t>
            </a:r>
            <a:r>
              <a:rPr lang="sk-SK" sz="3200" dirty="0"/>
              <a:t/>
            </a:r>
            <a:br>
              <a:rPr lang="sk-SK" sz="3200" dirty="0"/>
            </a:br>
            <a:endParaRPr lang="sk-SK" sz="3200" dirty="0"/>
          </a:p>
          <a:p>
            <a:r>
              <a:rPr lang="sk-SK" sz="3200" b="1" dirty="0" err="1"/>
              <a:t>Mobilitások</a:t>
            </a:r>
            <a:r>
              <a:rPr lang="sk-SK" sz="3200" b="1" dirty="0"/>
              <a:t> </a:t>
            </a:r>
            <a:r>
              <a:rPr lang="sk-SK" sz="3200" b="1" dirty="0" err="1"/>
              <a:t>listája</a:t>
            </a:r>
            <a:r>
              <a:rPr lang="sk-SK" sz="3200" b="1" dirty="0"/>
              <a:t> - </a:t>
            </a:r>
            <a:r>
              <a:rPr lang="sk-SK" sz="3200" b="1" dirty="0" err="1"/>
              <a:t>részt</a:t>
            </a:r>
            <a:r>
              <a:rPr lang="sk-SK" sz="3200" b="1" dirty="0"/>
              <a:t> </a:t>
            </a:r>
            <a:r>
              <a:rPr lang="sk-SK" sz="3200" b="1" dirty="0" err="1"/>
              <a:t>vevők</a:t>
            </a:r>
            <a:r>
              <a:rPr lang="sk-SK" sz="3200" b="1" dirty="0"/>
              <a:t> </a:t>
            </a:r>
            <a:r>
              <a:rPr lang="sk-SK" sz="3200" b="1" dirty="0" err="1"/>
              <a:t>adatai</a:t>
            </a:r>
            <a:r>
              <a:rPr lang="sk-SK" sz="3200" b="1" dirty="0"/>
              <a:t>, on-line </a:t>
            </a:r>
            <a:r>
              <a:rPr lang="sk-SK" sz="3200" b="1" dirty="0" err="1"/>
              <a:t>kérdőív</a:t>
            </a:r>
            <a:r>
              <a:rPr lang="sk-SK" sz="3200" dirty="0"/>
              <a:t/>
            </a:r>
            <a:br>
              <a:rPr lang="sk-SK" sz="3200" dirty="0"/>
            </a:br>
            <a:endParaRPr lang="sk-SK" sz="3200" dirty="0"/>
          </a:p>
          <a:p>
            <a:r>
              <a:rPr lang="sk-SK" sz="3200" b="1" dirty="0" err="1"/>
              <a:t>Költségvetés</a:t>
            </a:r>
            <a:r>
              <a:rPr lang="sk-SK" sz="3200" b="1" dirty="0"/>
              <a:t> </a:t>
            </a:r>
            <a:r>
              <a:rPr lang="sk-SK" sz="3200" dirty="0"/>
              <a:t/>
            </a:r>
            <a:br>
              <a:rPr lang="sk-SK" sz="3200" dirty="0"/>
            </a:br>
            <a:endParaRPr lang="sk-SK" sz="3200" dirty="0"/>
          </a:p>
          <a:p>
            <a:r>
              <a:rPr lang="sk-SK" sz="3200" b="1" dirty="0"/>
              <a:t>Projekt </a:t>
            </a:r>
            <a:r>
              <a:rPr lang="sk-SK" sz="3200" b="1" dirty="0" err="1"/>
              <a:t>tevékenységet</a:t>
            </a:r>
            <a:r>
              <a:rPr lang="sk-SK" sz="3200" b="1" dirty="0"/>
              <a:t> </a:t>
            </a:r>
            <a:r>
              <a:rPr lang="sk-SK" sz="3200" b="1" dirty="0" err="1"/>
              <a:t>lezáró</a:t>
            </a:r>
            <a:r>
              <a:rPr lang="sk-SK" sz="3200" b="1" dirty="0"/>
              <a:t> </a:t>
            </a:r>
            <a:r>
              <a:rPr lang="sk-SK" sz="3200" b="1" dirty="0" err="1"/>
              <a:t>beszámoló</a:t>
            </a:r>
            <a:endParaRPr lang="sk-SK" sz="3200" dirty="0"/>
          </a:p>
          <a:p>
            <a:endParaRPr lang="sk-SK" dirty="0"/>
          </a:p>
        </p:txBody>
      </p:sp>
      <p:pic>
        <p:nvPicPr>
          <p:cNvPr id="3" name="Obrázok 1"/>
          <p:cNvPicPr/>
          <p:nvPr/>
        </p:nvPicPr>
        <p:blipFill rotWithShape="1">
          <a:blip r:embed="rId2"/>
          <a:srcRect t="9525" r="11751" b="3977"/>
          <a:stretch/>
        </p:blipFill>
        <p:spPr bwMode="auto">
          <a:xfrm>
            <a:off x="1583498" y="697555"/>
            <a:ext cx="10047285" cy="54222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00493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15544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sk-SK" sz="2600" b="1" dirty="0" smtClean="0"/>
              <a:t>A 2017-1-SK01-KA103-035159 projektre  </a:t>
            </a:r>
            <a:br>
              <a:rPr lang="sk-SK" sz="2600" b="1" dirty="0" smtClean="0"/>
            </a:br>
            <a:r>
              <a:rPr lang="sk-SK" sz="2600" b="1" dirty="0" smtClean="0"/>
              <a:t>felhasznált anyagi támogatás és a megvalósult mobilitások száma</a:t>
            </a:r>
            <a:endParaRPr lang="sk-SK" sz="2600" dirty="0"/>
          </a:p>
        </p:txBody>
      </p:sp>
      <p:graphicFrame>
        <p:nvGraphicFramePr>
          <p:cNvPr id="4" name="Tabuľ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7859659"/>
              </p:ext>
            </p:extLst>
          </p:nvPr>
        </p:nvGraphicFramePr>
        <p:xfrm>
          <a:off x="1" y="791960"/>
          <a:ext cx="12196292" cy="60875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55752"/>
                <a:gridCol w="1426595"/>
                <a:gridCol w="1661971"/>
                <a:gridCol w="1466834"/>
                <a:gridCol w="624532"/>
                <a:gridCol w="593800"/>
                <a:gridCol w="554900"/>
                <a:gridCol w="632695"/>
                <a:gridCol w="575139"/>
                <a:gridCol w="2304074"/>
              </a:tblGrid>
              <a:tr h="671972">
                <a:tc rowSpan="2">
                  <a:txBody>
                    <a:bodyPr/>
                    <a:lstStyle/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  <a:tabLst/>
                        <a:defRPr b="1" i="0" u="none" strike="noStrike" spc="0">
                          <a:solidFill>
                            <a:srgbClr val="000000"/>
                          </a:solidFill>
                        </a:defRPr>
                      </a:pPr>
                      <a:r>
                        <a:rPr lang="hu-HU" sz="1800" b="1" i="0" u="none" strike="noStrike" kern="1200" spc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+mj-lt"/>
                          <a:ea typeface="Microsoft YaHei" pitchFamily="2"/>
                          <a:cs typeface="Mangal" pitchFamily="2"/>
                        </a:rPr>
                        <a:t>Tevékenység-</a:t>
                      </a:r>
                    </a:p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  <a:tabLst/>
                        <a:defRPr b="1" i="0" u="none" strike="noStrike" spc="0">
                          <a:solidFill>
                            <a:srgbClr val="000000"/>
                          </a:solidFill>
                        </a:defRPr>
                      </a:pPr>
                      <a:r>
                        <a:rPr lang="hu-HU" sz="1800" b="1" i="0" u="none" strike="noStrike" kern="1200" spc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+mj-lt"/>
                          <a:ea typeface="Microsoft YaHei" pitchFamily="2"/>
                          <a:cs typeface="Mangal" pitchFamily="2"/>
                        </a:rPr>
                        <a:t>típus</a:t>
                      </a:r>
                      <a:endParaRPr lang="hu-HU" sz="1800" b="1" i="0" u="none" strike="noStrike" kern="1200" spc="0" dirty="0">
                        <a:ln>
                          <a:noFill/>
                        </a:ln>
                        <a:solidFill>
                          <a:srgbClr val="000000"/>
                        </a:solidFill>
                        <a:latin typeface="+mj-lt"/>
                        <a:ea typeface="Microsoft YaHei" pitchFamily="2"/>
                        <a:cs typeface="Mangal" pitchFamily="2"/>
                      </a:endParaRPr>
                    </a:p>
                  </a:txBody>
                  <a:tcPr marL="16427" marR="1642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k-SK" sz="1800" b="1" kern="150" dirty="0" err="1" smtClean="0">
                          <a:effectLst/>
                          <a:latin typeface="+mj-lt"/>
                        </a:rPr>
                        <a:t>Kijelölt</a:t>
                      </a:r>
                      <a:r>
                        <a:rPr lang="sk-SK" sz="1800" b="1" kern="150" baseline="0" dirty="0" smtClean="0">
                          <a:effectLst/>
                          <a:latin typeface="+mj-lt"/>
                        </a:rPr>
                        <a:t> </a:t>
                      </a:r>
                      <a:r>
                        <a:rPr lang="sk-SK" sz="1800" b="1" kern="150" baseline="0" dirty="0" err="1" smtClean="0">
                          <a:effectLst/>
                          <a:latin typeface="+mj-lt"/>
                        </a:rPr>
                        <a:t>juttatások</a:t>
                      </a:r>
                      <a:r>
                        <a:rPr lang="sk-SK" sz="1800" b="1" kern="150" baseline="0" dirty="0" smtClean="0">
                          <a:effectLst/>
                          <a:latin typeface="+mj-lt"/>
                        </a:rPr>
                        <a:t> </a:t>
                      </a:r>
                      <a:r>
                        <a:rPr lang="sk-SK" sz="1800" b="1" kern="150" dirty="0" smtClean="0">
                          <a:effectLst/>
                          <a:latin typeface="+mj-lt"/>
                        </a:rPr>
                        <a:t>(EUR</a:t>
                      </a:r>
                      <a:r>
                        <a:rPr lang="sk-SK" sz="1800" b="1" kern="150" dirty="0">
                          <a:effectLst/>
                          <a:latin typeface="+mj-lt"/>
                        </a:rPr>
                        <a:t>)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k-SK" sz="1800" kern="150" dirty="0">
                          <a:effectLst/>
                          <a:latin typeface="+mj-lt"/>
                        </a:rPr>
                        <a:t> </a:t>
                      </a:r>
                      <a:endParaRPr lang="sk-SK" sz="1800" kern="150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16427" marR="16427" marT="0" marB="0" anchor="ctr"/>
                </a:tc>
                <a:tc rowSpan="2">
                  <a:txBody>
                    <a:bodyPr/>
                    <a:lstStyle/>
                    <a:p>
                      <a:pPr marL="0" marR="0" lvl="0" indent="0" algn="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pc="0"/>
                      </a:pPr>
                      <a:r>
                        <a:rPr lang="hu-HU" sz="1800" b="1" i="0" u="none" strike="noStrike" kern="1200" spc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+mj-lt"/>
                          <a:ea typeface="Microsoft YaHei" pitchFamily="2"/>
                          <a:cs typeface="Mangal" pitchFamily="2"/>
                        </a:rPr>
                        <a:t>Felhasznált juttatások</a:t>
                      </a:r>
                    </a:p>
                    <a:p>
                      <a:pPr marL="0" marR="0" lvl="0" indent="0" algn="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pc="0"/>
                      </a:pPr>
                      <a:r>
                        <a:rPr lang="hu-HU" sz="1800" b="1" i="0" u="none" strike="noStrike" kern="1200" spc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+mj-lt"/>
                          <a:ea typeface="Microsoft YaHei" pitchFamily="2"/>
                          <a:cs typeface="Mangal" pitchFamily="2"/>
                        </a:rPr>
                        <a:t>(EUR)</a:t>
                      </a:r>
                      <a:endParaRPr lang="hu-HU" sz="1800" b="1" i="0" u="none" strike="noStrike" kern="1200" spc="0" dirty="0">
                        <a:ln>
                          <a:noFill/>
                        </a:ln>
                        <a:solidFill>
                          <a:srgbClr val="000000"/>
                        </a:solidFill>
                        <a:latin typeface="+mj-lt"/>
                        <a:ea typeface="Microsoft YaHei" pitchFamily="2"/>
                        <a:cs typeface="Mangal" pitchFamily="2"/>
                      </a:endParaRPr>
                    </a:p>
                  </a:txBody>
                  <a:tcPr marL="16427" marR="16427" marT="0" marB="0" anchor="ctr"/>
                </a:tc>
                <a:tc rowSpan="2">
                  <a:txBody>
                    <a:bodyPr/>
                    <a:lstStyle/>
                    <a:p>
                      <a:pPr marL="0" marR="0" lvl="0" indent="0" algn="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pc="0"/>
                      </a:pPr>
                      <a:r>
                        <a:rPr lang="hu-HU" sz="1800" b="1" i="0" u="none" strike="noStrike" kern="1200" spc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+mj-lt"/>
                          <a:ea typeface="Microsoft YaHei" pitchFamily="2"/>
                          <a:cs typeface="Mangal" pitchFamily="2"/>
                        </a:rPr>
                        <a:t>Tervezett mobilitások száma</a:t>
                      </a:r>
                      <a:endParaRPr lang="hu-HU" sz="1800" b="1" i="0" u="none" strike="noStrike" kern="1200" spc="0" dirty="0">
                        <a:ln>
                          <a:noFill/>
                        </a:ln>
                        <a:solidFill>
                          <a:srgbClr val="000000"/>
                        </a:solidFill>
                        <a:latin typeface="+mj-lt"/>
                        <a:ea typeface="Microsoft YaHei" pitchFamily="2"/>
                        <a:cs typeface="Mangal" pitchFamily="2"/>
                      </a:endParaRPr>
                    </a:p>
                  </a:txBody>
                  <a:tcPr marL="16427" marR="16427" marT="0" marB="0" anchor="ctr"/>
                </a:tc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k-SK" sz="1800" b="1" kern="150" dirty="0" smtClean="0">
                          <a:effectLst/>
                          <a:latin typeface="+mj-lt"/>
                        </a:rPr>
                        <a:t>Megvalósított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k-SK" sz="1800" b="1" kern="150" baseline="0" dirty="0" smtClean="0">
                          <a:effectLst/>
                          <a:latin typeface="+mj-lt"/>
                        </a:rPr>
                        <a:t>mobilitások</a:t>
                      </a:r>
                      <a:r>
                        <a:rPr lang="sk-SK" sz="1800" b="1" kern="150" dirty="0"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2347" marR="2347" marT="0" marB="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k-SK" sz="1800" b="1" kern="150" dirty="0" smtClean="0">
                          <a:effectLst/>
                          <a:latin typeface="+mj-lt"/>
                        </a:rPr>
                        <a:t>Átcsoportosított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k-SK" sz="1800" b="1" kern="150" dirty="0" smtClean="0">
                          <a:effectLst/>
                          <a:latin typeface="+mj-lt"/>
                        </a:rPr>
                        <a:t>anyagi támogatás</a:t>
                      </a:r>
                      <a:endParaRPr lang="sk-SK" sz="1800" b="1" kern="150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16427" marR="16427" marT="0" marB="0" anchor="ctr"/>
                </a:tc>
              </a:tr>
              <a:tr h="674896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sk-SK" sz="1800" b="1" kern="150" dirty="0" smtClean="0">
                        <a:effectLst/>
                        <a:latin typeface="+mj-lt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k-SK" sz="1800" b="1" kern="150" dirty="0" smtClean="0">
                          <a:effectLst/>
                          <a:latin typeface="+mj-lt"/>
                        </a:rPr>
                        <a:t>GTK</a:t>
                      </a:r>
                      <a:endParaRPr lang="sk-SK" sz="1800" b="1" kern="150" dirty="0">
                        <a:effectLst/>
                        <a:latin typeface="+mj-lt"/>
                      </a:endParaRPr>
                    </a:p>
                  </a:txBody>
                  <a:tcPr marL="2347" marR="2347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sk-SK" sz="1800" b="1" kern="150" dirty="0" smtClean="0">
                        <a:effectLst/>
                        <a:latin typeface="+mj-lt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k-SK" sz="1800" b="1" kern="150" dirty="0" smtClean="0">
                          <a:effectLst/>
                          <a:latin typeface="+mj-lt"/>
                        </a:rPr>
                        <a:t>TKK</a:t>
                      </a:r>
                      <a:endParaRPr lang="sk-SK" sz="1800" b="1" kern="150" dirty="0">
                        <a:effectLst/>
                        <a:latin typeface="+mj-lt"/>
                      </a:endParaRPr>
                    </a:p>
                  </a:txBody>
                  <a:tcPr marL="2347" marR="234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sk-SK" sz="1800" b="1" kern="150" dirty="0" smtClean="0">
                        <a:effectLst/>
                        <a:latin typeface="+mj-lt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k-SK" sz="1800" b="1" kern="150" dirty="0" smtClean="0">
                          <a:effectLst/>
                          <a:latin typeface="+mj-lt"/>
                        </a:rPr>
                        <a:t>RTK</a:t>
                      </a:r>
                      <a:endParaRPr lang="sk-SK" sz="1800" b="1" kern="150" dirty="0">
                        <a:effectLst/>
                        <a:latin typeface="+mj-lt"/>
                      </a:endParaRPr>
                    </a:p>
                  </a:txBody>
                  <a:tcPr marL="2347" marR="234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sk-SK" sz="1800" b="1" kern="150" dirty="0" smtClean="0">
                        <a:effectLst/>
                        <a:latin typeface="+mj-lt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k-SK" sz="1800" b="1" kern="150" dirty="0" smtClean="0">
                          <a:effectLst/>
                          <a:latin typeface="+mj-lt"/>
                        </a:rPr>
                        <a:t>RH</a:t>
                      </a:r>
                      <a:endParaRPr lang="sk-SK" sz="1800" b="1" kern="150" dirty="0">
                        <a:effectLst/>
                        <a:latin typeface="+mj-lt"/>
                      </a:endParaRPr>
                    </a:p>
                  </a:txBody>
                  <a:tcPr marL="2347" marR="234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sk-SK" sz="1800" b="1" kern="150" dirty="0" smtClean="0">
                        <a:effectLst/>
                        <a:latin typeface="+mj-lt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k-SK" sz="1800" b="1" kern="150" dirty="0" smtClean="0">
                          <a:effectLst/>
                          <a:latin typeface="+mj-lt"/>
                        </a:rPr>
                        <a:t>SJE</a:t>
                      </a:r>
                      <a:endParaRPr lang="sk-SK" sz="1800" b="1" kern="150" dirty="0">
                        <a:effectLst/>
                        <a:latin typeface="+mj-lt"/>
                      </a:endParaRPr>
                    </a:p>
                  </a:txBody>
                  <a:tcPr marL="2347" marR="2347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</a:tr>
              <a:tr h="7929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k-SK" sz="2000" kern="150" dirty="0" smtClean="0">
                          <a:effectLst/>
                          <a:latin typeface="+mj-lt"/>
                        </a:rPr>
                        <a:t>Tanulmányi mobilitás (SMS):</a:t>
                      </a:r>
                      <a:endParaRPr lang="sk-SK" sz="2000" kern="150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16427" marR="16427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k-SK" sz="2000" kern="150" dirty="0" smtClean="0">
                          <a:effectLst/>
                          <a:latin typeface="+mj-lt"/>
                        </a:rPr>
                        <a:t>92 610</a:t>
                      </a:r>
                      <a:endParaRPr lang="sk-SK" sz="2000" kern="150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16427" marR="16427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k-SK" sz="2000" kern="150" dirty="0" smtClean="0">
                          <a:effectLst/>
                          <a:latin typeface="+mj-lt"/>
                        </a:rPr>
                        <a:t>84 043</a:t>
                      </a:r>
                      <a:endParaRPr lang="sk-SK" sz="2000" kern="150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16427" marR="16427" marT="0" marB="0" anchor="ctr"/>
                </a:tc>
                <a:tc>
                  <a:txBody>
                    <a:bodyPr/>
                    <a:lstStyle/>
                    <a:p>
                      <a:pPr indent="-44450" algn="r">
                        <a:spcAft>
                          <a:spcPts val="0"/>
                        </a:spcAft>
                      </a:pPr>
                      <a:r>
                        <a:rPr lang="sk-SK" sz="2000" kern="150" dirty="0" smtClean="0">
                          <a:effectLst/>
                          <a:latin typeface="+mj-lt"/>
                        </a:rPr>
                        <a:t>49</a:t>
                      </a:r>
                      <a:endParaRPr lang="sk-SK" sz="2000" kern="150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16427" marR="16427" marT="0" marB="0" anchor="ctr"/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sk-SK" sz="2000" kern="15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25</a:t>
                      </a:r>
                      <a:endParaRPr lang="sk-SK" sz="2000" kern="15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2347" marR="2347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k-SK" sz="2000" kern="15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14</a:t>
                      </a:r>
                      <a:endParaRPr lang="sk-SK" sz="2000" kern="15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2347" marR="234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k-SK" sz="2000" kern="15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9</a:t>
                      </a:r>
                      <a:endParaRPr lang="sk-SK" sz="2000" kern="15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2347" marR="234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k-SK" sz="2000" kern="15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</a:t>
                      </a:r>
                      <a:endParaRPr lang="sk-SK" sz="2000" kern="15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2347" marR="234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k-SK" sz="2000" b="1" kern="15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48</a:t>
                      </a:r>
                      <a:endParaRPr lang="sk-SK" sz="2000" b="1" kern="15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2347" marR="234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k-SK" sz="2000" kern="15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SMP :</a:t>
                      </a:r>
                      <a:endParaRPr lang="sk-SK" sz="2000" kern="15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6427" marR="16427" marT="0" marB="0" anchor="ctr"/>
                </a:tc>
              </a:tr>
              <a:tr h="7929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k-SK" sz="2000" kern="150" dirty="0" smtClean="0">
                          <a:effectLst/>
                          <a:latin typeface="+mj-lt"/>
                        </a:rPr>
                        <a:t>Szakmai gyakorlat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sk-SK" sz="2000" kern="150" dirty="0" smtClean="0">
                          <a:effectLst/>
                          <a:latin typeface="+mj-lt"/>
                        </a:rPr>
                        <a:t>(SMP):</a:t>
                      </a:r>
                      <a:endParaRPr lang="sk-SK" sz="2000" kern="150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16427" marR="16427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k-SK" sz="2000" kern="150" dirty="0" smtClean="0">
                          <a:effectLst/>
                          <a:latin typeface="+mj-lt"/>
                        </a:rPr>
                        <a:t>31 200</a:t>
                      </a:r>
                      <a:endParaRPr lang="sk-SK" sz="2000" kern="150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16427" marR="16427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k-SK" sz="2000" kern="15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49 164</a:t>
                      </a:r>
                    </a:p>
                  </a:txBody>
                  <a:tcPr marL="16427" marR="16427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k-SK" sz="2000" kern="15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15</a:t>
                      </a:r>
                      <a:endParaRPr lang="sk-SK" sz="2000" kern="15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6427" marR="16427" marT="0" marB="0" anchor="ctr">
                    <a:solidFill>
                      <a:srgbClr val="F0E8E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sk-SK" sz="2000" kern="15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21</a:t>
                      </a:r>
                      <a:endParaRPr lang="sk-SK" sz="2000" kern="15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2347" marR="2347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k-SK" sz="2000" kern="15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</a:t>
                      </a:r>
                      <a:endParaRPr lang="sk-SK" sz="2000" kern="15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2347" marR="234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k-SK" sz="2000" kern="15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</a:t>
                      </a:r>
                      <a:endParaRPr lang="sk-SK" sz="2000" kern="15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2347" marR="234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k-SK" sz="2000" kern="15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</a:t>
                      </a:r>
                      <a:endParaRPr lang="sk-SK" sz="2000" kern="15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2347" marR="234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k-SK" sz="2000" b="1" kern="15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27</a:t>
                      </a:r>
                      <a:endParaRPr lang="sk-SK" sz="2000" b="1" kern="15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2347" marR="234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k-SK" sz="2000" kern="15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SMS:</a:t>
                      </a:r>
                      <a:endParaRPr lang="sk-SK" sz="2000" kern="150" baseline="0" dirty="0" smtClean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k-SK" sz="2000" kern="150" baseline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OS:</a:t>
                      </a:r>
                      <a:endParaRPr lang="sk-SK" sz="2000" kern="15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6427" marR="16427" marT="0" marB="0" anchor="ctr"/>
                </a:tc>
              </a:tr>
              <a:tr h="10143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k-SK" sz="2000" kern="150" dirty="0" smtClean="0">
                          <a:effectLst/>
                          <a:latin typeface="+mj-lt"/>
                        </a:rPr>
                        <a:t>Oktatói mobilitás (STA):</a:t>
                      </a:r>
                      <a:endParaRPr lang="sk-SK" sz="2000" kern="150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16427" marR="16427" marT="0" marB="0" anchor="ctr"/>
                </a:tc>
                <a:tc rowSpan="2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sk-SK" sz="2000" kern="150" dirty="0" smtClean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k-SK" sz="2000" kern="15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32 225</a:t>
                      </a:r>
                    </a:p>
                    <a:p>
                      <a:pPr algn="r">
                        <a:spcAft>
                          <a:spcPts val="0"/>
                        </a:spcAft>
                      </a:pPr>
                      <a:endParaRPr lang="sk-SK" sz="2000" kern="150" dirty="0" smtClean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endParaRPr lang="sk-SK" sz="2000" kern="150" dirty="0" smtClean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k-SK" sz="2000" kern="15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4</a:t>
                      </a:r>
                      <a:r>
                        <a:rPr lang="sk-SK" sz="2000" kern="150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 875</a:t>
                      </a:r>
                      <a:endParaRPr lang="sk-SK" sz="2000" kern="150" dirty="0" smtClean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endParaRPr lang="sk-SK" sz="2000" kern="150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16427" marR="16427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k-SK" sz="2000" kern="15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32 225</a:t>
                      </a:r>
                    </a:p>
                  </a:txBody>
                  <a:tcPr marL="16427" marR="16427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k-SK" sz="2000" kern="15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45</a:t>
                      </a:r>
                      <a:endParaRPr lang="sk-SK" sz="2000" kern="15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6427" marR="16427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k-SK" sz="2000" kern="150" dirty="0" smtClean="0">
                          <a:effectLst/>
                          <a:latin typeface="+mj-lt"/>
                        </a:rPr>
                        <a:t>25</a:t>
                      </a:r>
                      <a:endParaRPr lang="sk-SK" sz="2000" kern="150" dirty="0">
                        <a:effectLst/>
                        <a:latin typeface="+mj-lt"/>
                      </a:endParaRPr>
                    </a:p>
                  </a:txBody>
                  <a:tcPr marL="2347" marR="2347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k-SK" sz="2000" kern="15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19</a:t>
                      </a:r>
                      <a:endParaRPr lang="sk-SK" sz="2000" kern="15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2347" marR="234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k-SK" sz="2000" kern="15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</a:t>
                      </a:r>
                      <a:endParaRPr lang="sk-SK" sz="2000" kern="15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2347" marR="234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k-SK" sz="2000" kern="15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</a:t>
                      </a:r>
                      <a:endParaRPr lang="sk-SK" sz="2000" kern="15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2347" marR="234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k-SK" sz="2000" b="1" kern="15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46</a:t>
                      </a:r>
                      <a:endParaRPr lang="sk-SK" sz="2000" b="1" kern="15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2347" marR="234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rowSpan="2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sk-SK" sz="2000" kern="150" dirty="0" smtClean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k-SK" sz="2000" kern="15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OS: +11 535</a:t>
                      </a:r>
                      <a:endParaRPr lang="sk-SK" sz="2000" kern="15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k-SK" sz="2000" kern="15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16427" marR="16427" marT="0" marB="0" anchor="ctr"/>
                </a:tc>
              </a:tr>
              <a:tr h="7929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k-SK" sz="2000" kern="150" dirty="0" smtClean="0">
                          <a:effectLst/>
                          <a:latin typeface="+mj-lt"/>
                        </a:rPr>
                        <a:t>Képzési mobilitás (STT):</a:t>
                      </a:r>
                      <a:endParaRPr lang="sk-SK" sz="2000" kern="150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16427" marR="16427" marT="0" marB="0" anchor="ctr"/>
                </a:tc>
                <a:tc vMerge="1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sk-SK" sz="2000" kern="1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6427" marR="16427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k-SK" sz="2000" kern="150" dirty="0" smtClean="0">
                          <a:effectLst/>
                          <a:latin typeface="+mj-lt"/>
                        </a:rPr>
                        <a:t>7 595</a:t>
                      </a:r>
                      <a:endParaRPr lang="sk-SK" sz="2000" kern="150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16427" marR="16427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k-SK" sz="2000" kern="150" dirty="0" smtClean="0">
                          <a:effectLst/>
                          <a:latin typeface="+mj-lt"/>
                        </a:rPr>
                        <a:t>10</a:t>
                      </a:r>
                      <a:r>
                        <a:rPr lang="sk-SK" sz="2000" kern="150" dirty="0">
                          <a:effectLst/>
                          <a:latin typeface="+mj-lt"/>
                        </a:rPr>
                        <a:t> </a:t>
                      </a:r>
                      <a:endParaRPr lang="sk-SK" sz="2000" kern="150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16427" marR="16427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k-SK" sz="2000" kern="15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1</a:t>
                      </a:r>
                      <a:endParaRPr lang="sk-SK" sz="2000" kern="150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2347" marR="2347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k-SK" sz="2000" kern="15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</a:t>
                      </a:r>
                      <a:endParaRPr lang="sk-SK" sz="2000" kern="15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2347" marR="234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k-SK" sz="2000" kern="15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</a:t>
                      </a:r>
                      <a:endParaRPr lang="sk-SK" sz="2000" kern="15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2347" marR="234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k-SK" sz="2000" kern="15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8</a:t>
                      </a:r>
                      <a:endParaRPr lang="sk-SK" sz="2000" kern="15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2347" marR="234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k-SK" sz="2000" b="1" kern="15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11</a:t>
                      </a:r>
                      <a:endParaRPr lang="sk-SK" sz="2000" b="1" kern="15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2347" marR="234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vMerge="1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sk-SK" sz="2000" kern="15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6427" marR="16427" marT="0" marB="0" anchor="ctr"/>
                </a:tc>
              </a:tr>
              <a:tr h="890818">
                <a:tc>
                  <a:txBody>
                    <a:bodyPr/>
                    <a:lstStyle/>
                    <a:p>
                      <a:pPr marL="0" marR="0" lvl="0" indent="0" algn="l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pc="0"/>
                      </a:pPr>
                      <a:r>
                        <a:rPr lang="hu-HU" sz="2000" b="0" i="0" u="none" strike="noStrike" kern="1200" spc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+mj-lt"/>
                          <a:ea typeface="Microsoft YaHei" pitchFamily="2"/>
                          <a:cs typeface="Mangal" pitchFamily="2"/>
                        </a:rPr>
                        <a:t>Szervezési támogatás (OS):</a:t>
                      </a:r>
                      <a:endParaRPr lang="hu-HU" sz="2000" b="0" i="0" u="none" strike="noStrike" kern="1200" spc="0" dirty="0">
                        <a:ln>
                          <a:noFill/>
                        </a:ln>
                        <a:solidFill>
                          <a:srgbClr val="000000"/>
                        </a:solidFill>
                        <a:latin typeface="+mj-lt"/>
                        <a:ea typeface="Microsoft YaHei" pitchFamily="2"/>
                        <a:cs typeface="Mangal" pitchFamily="2"/>
                      </a:endParaRPr>
                    </a:p>
                  </a:txBody>
                  <a:tcPr marL="16427" marR="16427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k-SK" sz="2000" kern="150" baseline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</a:rPr>
                        <a:t>38 800</a:t>
                      </a:r>
                      <a:endParaRPr lang="sk-SK" sz="2000" kern="150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16427" marR="16427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k-SK" sz="2000" kern="150" dirty="0" smtClean="0">
                          <a:effectLst/>
                          <a:latin typeface="+mj-lt"/>
                        </a:rPr>
                        <a:t>8 985,05</a:t>
                      </a: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k-SK" sz="2000" kern="150" dirty="0" smtClean="0">
                          <a:effectLst/>
                          <a:latin typeface="+mj-lt"/>
                        </a:rPr>
                        <a:t>2.789,95</a:t>
                      </a:r>
                    </a:p>
                  </a:txBody>
                  <a:tcPr marL="16427" marR="16427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k-SK" sz="2000" kern="150" dirty="0" smtClean="0">
                          <a:effectLst/>
                          <a:latin typeface="+mj-lt"/>
                        </a:rPr>
                        <a:t>2.789,95</a:t>
                      </a:r>
                      <a:r>
                        <a:rPr lang="sk-SK" sz="2000" kern="150" dirty="0">
                          <a:effectLst/>
                          <a:latin typeface="+mj-lt"/>
                        </a:rPr>
                        <a:t> </a:t>
                      </a:r>
                      <a:endParaRPr lang="sk-SK" sz="2000" kern="150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16427" marR="16427" marT="0" marB="0" anchor="ctr">
                    <a:solidFill>
                      <a:srgbClr val="F0E8E7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k-SK" sz="2000" kern="15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2347" marR="2347" marT="0" marB="0"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k-SK" sz="2000" kern="15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STA, STT: -11 535</a:t>
                      </a: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k-SK" sz="2000" kern="15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SMP:</a:t>
                      </a:r>
                      <a:r>
                        <a:rPr lang="sk-SK" sz="2000" kern="150" baseline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-490</a:t>
                      </a: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k-SK" sz="2000" kern="15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16427" marR="16427" marT="0" marB="0" anchor="ctr"/>
                </a:tc>
              </a:tr>
              <a:tr h="41170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k-SK" sz="2000" kern="150" dirty="0" err="1" smtClean="0">
                          <a:effectLst/>
                          <a:latin typeface="+mj-lt"/>
                        </a:rPr>
                        <a:t>Összesen</a:t>
                      </a:r>
                      <a:r>
                        <a:rPr lang="sk-SK" sz="2000" kern="150" dirty="0" smtClean="0">
                          <a:effectLst/>
                          <a:latin typeface="+mj-lt"/>
                        </a:rPr>
                        <a:t>:</a:t>
                      </a:r>
                      <a:endParaRPr lang="sk-SK" sz="2000" kern="150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16427" marR="16427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k-SK" sz="2000" b="1" kern="15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193</a:t>
                      </a:r>
                      <a:r>
                        <a:rPr lang="sk-SK" sz="2000" b="1" kern="150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 810</a:t>
                      </a:r>
                      <a:endParaRPr lang="sk-SK" sz="2000" b="1" kern="150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16427" marR="16427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k-SK" sz="2000" b="1" kern="15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173</a:t>
                      </a:r>
                      <a:r>
                        <a:rPr lang="sk-SK" sz="2000" b="1" kern="150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 027</a:t>
                      </a:r>
                      <a:endParaRPr lang="sk-SK" sz="2000" b="1" kern="150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16427" marR="16427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sk-SK" sz="2000" kern="150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16427" marR="16427" marT="0" marB="0" anchor="ctr"/>
                </a:tc>
                <a:tc gridSpan="5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sk-SK" sz="2000" kern="150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2347" marR="2347" marT="0" marB="0"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sk-SK" sz="2000" kern="15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89,28</a:t>
                      </a:r>
                      <a:r>
                        <a:rPr lang="sk-SK" sz="2000" kern="150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 %</a:t>
                      </a:r>
                      <a:r>
                        <a:rPr lang="sk-SK" sz="2000" kern="15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  </a:t>
                      </a:r>
                      <a:endParaRPr lang="sk-SK" sz="2000" kern="150" dirty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16427" marR="16427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362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Graf 16"/>
          <p:cNvGraphicFramePr/>
          <p:nvPr>
            <p:extLst>
              <p:ext uri="{D42A27DB-BD31-4B8C-83A1-F6EECF244321}">
                <p14:modId xmlns:p14="http://schemas.microsoft.com/office/powerpoint/2010/main" val="1328573231"/>
              </p:ext>
            </p:extLst>
          </p:nvPr>
        </p:nvGraphicFramePr>
        <p:xfrm>
          <a:off x="928710" y="392985"/>
          <a:ext cx="10629900" cy="5846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058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3"/>
          <p:cNvSpPr>
            <a:spLocks noGrp="1"/>
          </p:cNvSpPr>
          <p:nvPr>
            <p:ph type="subTitle" idx="1"/>
          </p:nvPr>
        </p:nvSpPr>
        <p:spPr>
          <a:xfrm>
            <a:off x="1193004" y="571500"/>
            <a:ext cx="8915400" cy="5459413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 err="1" smtClean="0">
                <a:solidFill>
                  <a:srgbClr val="000000"/>
                </a:solidFill>
              </a:rPr>
              <a:t>Projektcél</a:t>
            </a:r>
            <a:r>
              <a:rPr lang="en-US" sz="2400" b="1" dirty="0" smtClean="0">
                <a:solidFill>
                  <a:srgbClr val="000000"/>
                </a:solidFill>
              </a:rPr>
              <a:t>: </a:t>
            </a:r>
            <a:r>
              <a:rPr lang="en-US" sz="2400" b="1" dirty="0" err="1" smtClean="0">
                <a:solidFill>
                  <a:srgbClr val="000000"/>
                </a:solidFill>
              </a:rPr>
              <a:t>készségek</a:t>
            </a:r>
            <a:r>
              <a:rPr lang="en-US" sz="2400" b="1" dirty="0" smtClean="0">
                <a:solidFill>
                  <a:srgbClr val="000000"/>
                </a:solidFill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</a:rPr>
              <a:t>és</a:t>
            </a:r>
            <a:r>
              <a:rPr lang="en-US" sz="2400" b="1" dirty="0" smtClean="0">
                <a:solidFill>
                  <a:srgbClr val="000000"/>
                </a:solidFill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</a:rPr>
              <a:t>kompetenciák</a:t>
            </a:r>
            <a:r>
              <a:rPr lang="en-US" sz="2400" b="1" dirty="0" smtClean="0">
                <a:solidFill>
                  <a:srgbClr val="000000"/>
                </a:solidFill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</a:rPr>
              <a:t>fejlesztése</a:t>
            </a:r>
            <a:r>
              <a:rPr lang="en-US" sz="2400" dirty="0" smtClean="0">
                <a:solidFill>
                  <a:srgbClr val="000000"/>
                </a:solidFill>
              </a:rPr>
              <a:t/>
            </a:r>
            <a:br>
              <a:rPr lang="en-US" sz="2400" dirty="0" smtClean="0">
                <a:solidFill>
                  <a:srgbClr val="000000"/>
                </a:solidFill>
              </a:rPr>
            </a:br>
            <a:r>
              <a:rPr lang="en-US" sz="2400" dirty="0" smtClean="0">
                <a:solidFill>
                  <a:srgbClr val="000000"/>
                </a:solidFill>
              </a:rPr>
              <a:t/>
            </a:r>
            <a:br>
              <a:rPr lang="en-US" sz="2400" dirty="0" smtClean="0">
                <a:solidFill>
                  <a:srgbClr val="000000"/>
                </a:solidFill>
              </a:rPr>
            </a:br>
            <a:r>
              <a:rPr lang="en-US" sz="2400" b="1" dirty="0" err="1" smtClean="0">
                <a:solidFill>
                  <a:srgbClr val="000000"/>
                </a:solidFill>
              </a:rPr>
              <a:t>Várható</a:t>
            </a:r>
            <a:r>
              <a:rPr lang="en-US" sz="2400" b="1" dirty="0" smtClean="0">
                <a:solidFill>
                  <a:srgbClr val="000000"/>
                </a:solidFill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</a:rPr>
              <a:t>eredmények</a:t>
            </a:r>
            <a:r>
              <a:rPr lang="en-US" sz="2400" b="1" dirty="0" smtClean="0">
                <a:solidFill>
                  <a:srgbClr val="000000"/>
                </a:solidFill>
              </a:rPr>
              <a:t>: </a:t>
            </a:r>
            <a:br>
              <a:rPr lang="en-US" sz="2400" b="1" dirty="0" smtClean="0">
                <a:solidFill>
                  <a:srgbClr val="000000"/>
                </a:solidFill>
              </a:rPr>
            </a:br>
            <a:r>
              <a:rPr lang="sk-SK" sz="2400" dirty="0" err="1">
                <a:solidFill>
                  <a:schemeClr val="tx1"/>
                </a:solidFill>
              </a:rPr>
              <a:t>hosszú</a:t>
            </a:r>
            <a:r>
              <a:rPr lang="sk-SK" sz="2400" dirty="0">
                <a:solidFill>
                  <a:schemeClr val="tx1"/>
                </a:solidFill>
              </a:rPr>
              <a:t> </a:t>
            </a:r>
            <a:r>
              <a:rPr lang="sk-SK" sz="2400" dirty="0" err="1">
                <a:solidFill>
                  <a:schemeClr val="tx1"/>
                </a:solidFill>
              </a:rPr>
              <a:t>távú</a:t>
            </a:r>
            <a:r>
              <a:rPr lang="sk-SK" sz="2400" dirty="0">
                <a:solidFill>
                  <a:schemeClr val="tx1"/>
                </a:solidFill>
              </a:rPr>
              <a:t>, </a:t>
            </a:r>
            <a:r>
              <a:rPr lang="sk-SK" sz="2400" dirty="0" err="1">
                <a:solidFill>
                  <a:schemeClr val="tx1"/>
                </a:solidFill>
              </a:rPr>
              <a:t>együttes</a:t>
            </a:r>
            <a:r>
              <a:rPr lang="sk-SK" sz="2400" dirty="0">
                <a:solidFill>
                  <a:schemeClr val="tx1"/>
                </a:solidFill>
              </a:rPr>
              <a:t> </a:t>
            </a:r>
            <a:r>
              <a:rPr lang="sk-SK" sz="2400" dirty="0" err="1">
                <a:solidFill>
                  <a:schemeClr val="tx1"/>
                </a:solidFill>
              </a:rPr>
              <a:t>hatás</a:t>
            </a:r>
            <a:r>
              <a:rPr lang="en-US" sz="2400" b="1" dirty="0" smtClean="0">
                <a:solidFill>
                  <a:srgbClr val="000000"/>
                </a:solidFill>
              </a:rPr>
              <a:t/>
            </a:r>
            <a:br>
              <a:rPr lang="en-US" sz="2400" b="1" dirty="0" smtClean="0">
                <a:solidFill>
                  <a:srgbClr val="000000"/>
                </a:solidFill>
              </a:rPr>
            </a:br>
            <a:endParaRPr lang="sk-SK" sz="2400" b="1" dirty="0" smtClean="0">
              <a:solidFill>
                <a:srgbClr val="000000"/>
              </a:solidFill>
            </a:endParaRPr>
          </a:p>
          <a:p>
            <a:pPr algn="ctr"/>
            <a:r>
              <a:rPr lang="en-US" sz="2400" b="1" dirty="0" err="1" smtClean="0">
                <a:solidFill>
                  <a:srgbClr val="000000"/>
                </a:solidFill>
              </a:rPr>
              <a:t>hallgatóknál</a:t>
            </a:r>
            <a:r>
              <a:rPr lang="en-US" sz="2400" b="1" dirty="0" smtClean="0">
                <a:solidFill>
                  <a:srgbClr val="000000"/>
                </a:solidFill>
              </a:rPr>
              <a:t>: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br>
              <a:rPr lang="en-US" sz="2400" dirty="0" smtClean="0">
                <a:solidFill>
                  <a:srgbClr val="000000"/>
                </a:solidFill>
              </a:rPr>
            </a:br>
            <a:r>
              <a:rPr lang="en-US" sz="2400" dirty="0" err="1" smtClean="0">
                <a:solidFill>
                  <a:srgbClr val="000000"/>
                </a:solidFill>
              </a:rPr>
              <a:t>tanulási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teljesítmény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javulása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nyelvi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kompetenciák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fejlődése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foglalkoztathatóság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és</a:t>
            </a:r>
            <a:r>
              <a:rPr lang="en-US" sz="2400" dirty="0" smtClean="0">
                <a:solidFill>
                  <a:srgbClr val="000000"/>
                </a:solidFill>
              </a:rPr>
              <a:t> a </a:t>
            </a:r>
            <a:r>
              <a:rPr lang="en-US" sz="2400" dirty="0" err="1" smtClean="0">
                <a:solidFill>
                  <a:srgbClr val="000000"/>
                </a:solidFill>
              </a:rPr>
              <a:t>karrierlehetőségek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javulása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br>
              <a:rPr lang="en-US" sz="2400" dirty="0" smtClean="0">
                <a:solidFill>
                  <a:srgbClr val="000000"/>
                </a:solidFill>
              </a:rPr>
            </a:br>
            <a:r>
              <a:rPr lang="en-US" sz="2400" b="1" dirty="0" smtClean="0">
                <a:solidFill>
                  <a:srgbClr val="000000"/>
                </a:solidFill>
              </a:rPr>
              <a:t/>
            </a:r>
            <a:br>
              <a:rPr lang="en-US" sz="2400" b="1" dirty="0" smtClean="0">
                <a:solidFill>
                  <a:srgbClr val="000000"/>
                </a:solidFill>
              </a:rPr>
            </a:br>
            <a:r>
              <a:rPr lang="en-US" sz="2400" b="1" dirty="0" err="1" smtClean="0">
                <a:solidFill>
                  <a:srgbClr val="000000"/>
                </a:solidFill>
              </a:rPr>
              <a:t>munkatársaknál</a:t>
            </a:r>
            <a:r>
              <a:rPr lang="en-US" sz="2400" b="1" dirty="0" smtClean="0">
                <a:solidFill>
                  <a:srgbClr val="000000"/>
                </a:solidFill>
              </a:rPr>
              <a:t>: </a:t>
            </a:r>
            <a:br>
              <a:rPr lang="en-US" sz="2400" b="1" dirty="0" smtClean="0">
                <a:solidFill>
                  <a:srgbClr val="000000"/>
                </a:solidFill>
              </a:rPr>
            </a:br>
            <a:r>
              <a:rPr lang="en-US" sz="2400" dirty="0" err="1" smtClean="0">
                <a:solidFill>
                  <a:srgbClr val="000000"/>
                </a:solidFill>
              </a:rPr>
              <a:t>szakmai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profillal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kapcsolatos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kompetenciák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fejlődése</a:t>
            </a:r>
            <a:r>
              <a:rPr lang="en-US" sz="2400" dirty="0" smtClean="0">
                <a:solidFill>
                  <a:srgbClr val="000000"/>
                </a:solidFill>
              </a:rPr>
              <a:t/>
            </a:r>
            <a:br>
              <a:rPr lang="en-US" sz="2400" dirty="0" smtClean="0">
                <a:solidFill>
                  <a:srgbClr val="000000"/>
                </a:solidFill>
              </a:rPr>
            </a:br>
            <a:r>
              <a:rPr lang="en-US" sz="2400" b="1" dirty="0" smtClean="0">
                <a:solidFill>
                  <a:srgbClr val="000000"/>
                </a:solidFill>
              </a:rPr>
              <a:t/>
            </a:r>
            <a:br>
              <a:rPr lang="en-US" sz="2400" b="1" dirty="0" smtClean="0">
                <a:solidFill>
                  <a:srgbClr val="000000"/>
                </a:solidFill>
              </a:rPr>
            </a:br>
            <a:r>
              <a:rPr lang="en-US" sz="2400" b="1" dirty="0" err="1" smtClean="0">
                <a:solidFill>
                  <a:srgbClr val="000000"/>
                </a:solidFill>
              </a:rPr>
              <a:t>intézményi</a:t>
            </a:r>
            <a:r>
              <a:rPr lang="en-US" sz="2400" b="1" dirty="0" smtClean="0">
                <a:solidFill>
                  <a:srgbClr val="000000"/>
                </a:solidFill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</a:rPr>
              <a:t>szinten</a:t>
            </a:r>
            <a:r>
              <a:rPr lang="en-US" sz="2400" b="1" dirty="0" smtClean="0">
                <a:solidFill>
                  <a:srgbClr val="000000"/>
                </a:solidFill>
              </a:rPr>
              <a:t>: </a:t>
            </a:r>
            <a:br>
              <a:rPr lang="en-US" sz="2400" b="1" dirty="0" smtClean="0">
                <a:solidFill>
                  <a:srgbClr val="000000"/>
                </a:solidFill>
              </a:rPr>
            </a:br>
            <a:r>
              <a:rPr lang="en-US" sz="2400" dirty="0" err="1" smtClean="0">
                <a:solidFill>
                  <a:srgbClr val="000000"/>
                </a:solidFill>
              </a:rPr>
              <a:t>más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országbeli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partnerekkel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való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együttműködés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megerősödése</a:t>
            </a:r>
            <a:r>
              <a:rPr lang="en-US" sz="2400" b="1" dirty="0" smtClean="0">
                <a:solidFill>
                  <a:srgbClr val="000000"/>
                </a:solidFill>
              </a:rPr>
              <a:t/>
            </a:r>
            <a:br>
              <a:rPr lang="en-US" sz="2400" b="1" dirty="0" smtClean="0">
                <a:solidFill>
                  <a:srgbClr val="000000"/>
                </a:solidFill>
              </a:rPr>
            </a:br>
            <a:endParaRPr lang="sk-SK" sz="2400" dirty="0"/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10" y="266700"/>
            <a:ext cx="1423989" cy="2146002"/>
          </a:xfrm>
          <a:prstGeom prst="rect">
            <a:avLst/>
          </a:prstGeom>
        </p:spPr>
      </p:pic>
      <p:pic>
        <p:nvPicPr>
          <p:cNvPr id="9" name="Picture 2" descr="images7WZA16L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7580" y="266700"/>
            <a:ext cx="2379918" cy="2018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30392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/>
            </a:r>
            <a:br>
              <a:rPr lang="sk-SK" dirty="0" smtClean="0"/>
            </a:br>
            <a:endParaRPr lang="hu-HU" dirty="0"/>
          </a:p>
        </p:txBody>
      </p:sp>
      <p:sp>
        <p:nvSpPr>
          <p:cNvPr id="4" name="Zástupný symbol obsahu 2"/>
          <p:cNvSpPr>
            <a:spLocks noGrp="1"/>
          </p:cNvSpPr>
          <p:nvPr>
            <p:ph idx="1"/>
          </p:nvPr>
        </p:nvSpPr>
        <p:spPr>
          <a:xfrm>
            <a:off x="1320800" y="406400"/>
            <a:ext cx="10515600" cy="5867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k-SK" sz="3000" b="1" dirty="0" smtClean="0"/>
              <a:t>    </a:t>
            </a:r>
            <a:r>
              <a:rPr lang="sk-SK" sz="2800" b="1" dirty="0" smtClean="0">
                <a:solidFill>
                  <a:schemeClr val="accent1">
                    <a:lumMod val="75000"/>
                  </a:schemeClr>
                </a:solidFill>
              </a:rPr>
              <a:t>A projekt közben: megvalósítási szakasz</a:t>
            </a:r>
          </a:p>
          <a:p>
            <a:pPr marL="0" indent="0">
              <a:buNone/>
            </a:pPr>
            <a:endParaRPr lang="sk-SK" sz="1050" b="1" dirty="0" smtClean="0">
              <a:solidFill>
                <a:schemeClr val="tx1"/>
              </a:solidFill>
            </a:endParaRPr>
          </a:p>
          <a:p>
            <a:pPr marL="457200" indent="-457200" algn="just">
              <a:buAutoNum type="arabicPeriod"/>
            </a:pPr>
            <a:r>
              <a:rPr lang="sk-SK" sz="2600" b="1" dirty="0">
                <a:solidFill>
                  <a:schemeClr val="accent1">
                    <a:lumMod val="75000"/>
                  </a:schemeClr>
                </a:solidFill>
              </a:rPr>
              <a:t>F</a:t>
            </a:r>
            <a:r>
              <a:rPr lang="sk-SK" sz="2600" b="1" dirty="0" smtClean="0">
                <a:solidFill>
                  <a:schemeClr val="accent1">
                    <a:lumMod val="75000"/>
                  </a:schemeClr>
                </a:solidFill>
              </a:rPr>
              <a:t>olyamatos kontrolling </a:t>
            </a:r>
            <a:r>
              <a:rPr lang="sk-SK" sz="2600" dirty="0" smtClean="0"/>
              <a:t>– </a:t>
            </a:r>
            <a:r>
              <a:rPr lang="sk-SK" sz="2600" dirty="0" smtClean="0">
                <a:solidFill>
                  <a:schemeClr val="tx1"/>
                </a:solidFill>
              </a:rPr>
              <a:t>költségvetés, mobilitások követése a Mobility Tool rendszerben, számszerű adatok feldolgozása, </a:t>
            </a:r>
            <a:r>
              <a:rPr lang="sk-SK" sz="2600" dirty="0">
                <a:solidFill>
                  <a:schemeClr val="tx1"/>
                </a:solidFill>
              </a:rPr>
              <a:t>időközi </a:t>
            </a:r>
            <a:r>
              <a:rPr lang="sk-SK" sz="2600" dirty="0" smtClean="0">
                <a:solidFill>
                  <a:schemeClr val="tx1"/>
                </a:solidFill>
              </a:rPr>
              <a:t>eredmények</a:t>
            </a:r>
            <a:r>
              <a:rPr lang="sk-SK" sz="2600" dirty="0"/>
              <a:t> </a:t>
            </a:r>
            <a:r>
              <a:rPr lang="sk-SK" sz="2600" dirty="0" smtClean="0">
                <a:solidFill>
                  <a:schemeClr val="tx1"/>
                </a:solidFill>
              </a:rPr>
              <a:t>(jelentések SAAIC, SJE), SJE Erasmus+ Bizottság munkája (jegyzőkönyvek) </a:t>
            </a:r>
          </a:p>
          <a:p>
            <a:pPr marL="457200" indent="-457200" algn="just">
              <a:buAutoNum type="arabicPeriod"/>
            </a:pPr>
            <a:r>
              <a:rPr lang="sk-SK" sz="2600" b="1" dirty="0" smtClean="0">
                <a:solidFill>
                  <a:schemeClr val="accent1">
                    <a:lumMod val="75000"/>
                  </a:schemeClr>
                </a:solidFill>
              </a:rPr>
              <a:t>Kommunikáció</a:t>
            </a:r>
            <a:r>
              <a:rPr lang="sk-SK" sz="2600" b="1" dirty="0" smtClean="0">
                <a:solidFill>
                  <a:schemeClr val="tx1"/>
                </a:solidFill>
              </a:rPr>
              <a:t> </a:t>
            </a:r>
            <a:r>
              <a:rPr lang="sk-SK" sz="2600" dirty="0" smtClean="0">
                <a:solidFill>
                  <a:schemeClr val="accent1">
                    <a:lumMod val="75000"/>
                  </a:schemeClr>
                </a:solidFill>
              </a:rPr>
              <a:t>–</a:t>
            </a:r>
            <a:r>
              <a:rPr lang="sk-SK" sz="2600" b="1" dirty="0" smtClean="0">
                <a:solidFill>
                  <a:schemeClr val="accent1">
                    <a:lumMod val="75000"/>
                  </a:schemeClr>
                </a:solidFill>
              </a:rPr>
              <a:t> intézményen belül: </a:t>
            </a:r>
            <a:r>
              <a:rPr lang="sk-SK" sz="2600" dirty="0">
                <a:solidFill>
                  <a:schemeClr val="tx1"/>
                </a:solidFill>
              </a:rPr>
              <a:t>SJE Erasmus+ weboldal, közösségi oldal, hirdetések az egyetem épületeinek faliújságjain, elektronikus hirdető felület, információs </a:t>
            </a:r>
            <a:r>
              <a:rPr lang="sk-SK" sz="2600" dirty="0" smtClean="0">
                <a:solidFill>
                  <a:schemeClr val="tx1"/>
                </a:solidFill>
              </a:rPr>
              <a:t>állvány, személyes beszélgetések, worskshopok, tájékoztató előadások, </a:t>
            </a:r>
            <a:r>
              <a:rPr lang="sk-SK" sz="2600" dirty="0">
                <a:solidFill>
                  <a:schemeClr val="tx1"/>
                </a:solidFill>
              </a:rPr>
              <a:t>Erasmus+ </a:t>
            </a:r>
            <a:r>
              <a:rPr lang="sk-SK" sz="2600" dirty="0" smtClean="0">
                <a:solidFill>
                  <a:schemeClr val="tx1"/>
                </a:solidFill>
              </a:rPr>
              <a:t>estek, rendezvények </a:t>
            </a:r>
            <a:r>
              <a:rPr lang="sk-SK" sz="2600" b="1" dirty="0" smtClean="0">
                <a:solidFill>
                  <a:schemeClr val="accent1">
                    <a:lumMod val="75000"/>
                  </a:schemeClr>
                </a:solidFill>
              </a:rPr>
              <a:t>a nyilvánosság bevonásával</a:t>
            </a:r>
            <a:r>
              <a:rPr lang="sk-SK" sz="26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sk-SK" sz="2600" dirty="0" smtClean="0">
                <a:solidFill>
                  <a:schemeClr val="tx1"/>
                </a:solidFill>
              </a:rPr>
              <a:t> SJE Nyílt Napja, Egyetemi Napok, </a:t>
            </a:r>
            <a:r>
              <a:rPr lang="sk-SK" sz="2600" dirty="0">
                <a:solidFill>
                  <a:schemeClr val="tx1"/>
                </a:solidFill>
              </a:rPr>
              <a:t>e</a:t>
            </a:r>
            <a:r>
              <a:rPr lang="sk-SK" sz="2600" dirty="0" smtClean="0">
                <a:solidFill>
                  <a:schemeClr val="tx1"/>
                </a:solidFill>
              </a:rPr>
              <a:t>lsőéves hallgatók beiratkozása, Játékok éjszakája, Gólyatábor</a:t>
            </a:r>
            <a:endParaRPr lang="sk-SK" sz="2600" b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806190"/>
      </p:ext>
    </p:extLst>
  </p:cSld>
  <p:clrMapOvr>
    <a:masterClrMapping/>
  </p:clrMapOvr>
</p:sld>
</file>

<file path=ppt/theme/theme1.xml><?xml version="1.0" encoding="utf-8"?>
<a:theme xmlns:a="http://schemas.openxmlformats.org/drawingml/2006/main" name="Dym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1082</TotalTime>
  <Words>779</Words>
  <Application>Microsoft Office PowerPoint</Application>
  <PresentationFormat>Širokouhlá</PresentationFormat>
  <Paragraphs>248</Paragraphs>
  <Slides>25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6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25</vt:i4>
      </vt:variant>
    </vt:vector>
  </HeadingPairs>
  <TitlesOfParts>
    <vt:vector size="32" baseType="lpstr">
      <vt:lpstr>Microsoft YaHei</vt:lpstr>
      <vt:lpstr>Arial</vt:lpstr>
      <vt:lpstr>Century Gothic</vt:lpstr>
      <vt:lpstr>Mangal</vt:lpstr>
      <vt:lpstr>Times New Roman</vt:lpstr>
      <vt:lpstr>Wingdings 3</vt:lpstr>
      <vt:lpstr>Dym</vt:lpstr>
      <vt:lpstr>Prezentácia programu PowerPoint</vt:lpstr>
      <vt:lpstr>Prezentácia programu PowerPoint</vt:lpstr>
      <vt:lpstr>Prezentácia programu PowerPoint</vt:lpstr>
      <vt:lpstr>2017-1-SK01-KA103-035159</vt:lpstr>
      <vt:lpstr>Prezentácia programu PowerPoint</vt:lpstr>
      <vt:lpstr>A 2017-1-SK01-KA103-035159 projektre   felhasznált anyagi támogatás és a megvalósult mobilitások száma</vt:lpstr>
      <vt:lpstr>Prezentácia programu PowerPoint</vt:lpstr>
      <vt:lpstr>Prezentácia programu PowerPoint</vt:lpstr>
      <vt:lpstr> </vt:lpstr>
      <vt:lpstr>A 2017-1-SK01-KA103-035159 projekt szakmai és pénzügyi lezárása – 2017. 06. 01 – 2019. 05. 31</vt:lpstr>
      <vt:lpstr>A szakmai beszámoló elkészítése és rögzítése a Mobility Tool felületén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PROJEKTZÁRÓ RENDEZVÉNY</vt:lpstr>
      <vt:lpstr>2018-1-SK01-KA103-045969</vt:lpstr>
      <vt:lpstr>Prezentácia programu PowerPoint</vt:lpstr>
      <vt:lpstr>Prezentácia programu PowerPoint</vt:lpstr>
      <vt:lpstr>KÖSZÖNÖM A FIGYELMET!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2014-1-SK01-KA103-000257</dc:title>
  <dc:creator>kocsisg</dc:creator>
  <cp:lastModifiedBy>kocsisg</cp:lastModifiedBy>
  <cp:revision>87</cp:revision>
  <cp:lastPrinted>2019-05-10T16:30:38Z</cp:lastPrinted>
  <dcterms:created xsi:type="dcterms:W3CDTF">2016-04-08T12:34:23Z</dcterms:created>
  <dcterms:modified xsi:type="dcterms:W3CDTF">2019-10-25T08:00:13Z</dcterms:modified>
  <cp:contentStatus>Finálna verzia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